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2"/>
  </p:notesMasterIdLst>
  <p:sldIdLst>
    <p:sldId id="256" r:id="rId2"/>
    <p:sldId id="288" r:id="rId3"/>
    <p:sldId id="289" r:id="rId4"/>
    <p:sldId id="265" r:id="rId5"/>
    <p:sldId id="260" r:id="rId6"/>
    <p:sldId id="269" r:id="rId7"/>
    <p:sldId id="263" r:id="rId8"/>
    <p:sldId id="264" r:id="rId9"/>
    <p:sldId id="267" r:id="rId10"/>
    <p:sldId id="261" r:id="rId11"/>
    <p:sldId id="274" r:id="rId12"/>
    <p:sldId id="268" r:id="rId13"/>
    <p:sldId id="275" r:id="rId14"/>
    <p:sldId id="276" r:id="rId15"/>
    <p:sldId id="290" r:id="rId16"/>
    <p:sldId id="277" r:id="rId17"/>
    <p:sldId id="278" r:id="rId18"/>
    <p:sldId id="279" r:id="rId19"/>
    <p:sldId id="270" r:id="rId20"/>
    <p:sldId id="273" r:id="rId21"/>
    <p:sldId id="272" r:id="rId22"/>
    <p:sldId id="280" r:id="rId23"/>
    <p:sldId id="281" r:id="rId24"/>
    <p:sldId id="282" r:id="rId25"/>
    <p:sldId id="257" r:id="rId26"/>
    <p:sldId id="258" r:id="rId27"/>
    <p:sldId id="259" r:id="rId28"/>
    <p:sldId id="284" r:id="rId29"/>
    <p:sldId id="285" r:id="rId30"/>
    <p:sldId id="287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3CF"/>
    <a:srgbClr val="FFFFFF"/>
    <a:srgbClr val="009E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90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1853671512401174E-2"/>
          <c:y val="1.4097843134084628E-2"/>
          <c:w val="0.91764763779527558"/>
          <c:h val="0.91222210545037108"/>
        </c:manualLayout>
      </c:layout>
      <c:lineChart>
        <c:grouping val="standard"/>
        <c:varyColors val="0"/>
        <c:ser>
          <c:idx val="1"/>
          <c:order val="1"/>
          <c:tx>
            <c:strRef>
              <c:f>Sheet1!$G$1</c:f>
              <c:strCache>
                <c:ptCount val="1"/>
                <c:pt idx="0">
                  <c:v>Tapa linn</c:v>
                </c:pt>
              </c:strCache>
            </c:strRef>
          </c:tx>
          <c:spPr>
            <a:ln w="38100" cap="flat" cmpd="dbl" algn="ctr">
              <a:solidFill>
                <a:schemeClr val="accent2"/>
              </a:solidFill>
              <a:miter lim="800000"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t-EE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5="http://schemas.microsoft.com/office/drawing/2012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Sheet1!$E$2:$E$22</c:f>
              <c:numCache>
                <c:formatCode>General</c:formatCode>
                <c:ptCount val="21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  <c:pt idx="14">
                  <c:v>2017</c:v>
                </c:pt>
                <c:pt idx="15">
                  <c:v>2018</c:v>
                </c:pt>
                <c:pt idx="16">
                  <c:v>2019</c:v>
                </c:pt>
                <c:pt idx="17">
                  <c:v>2020</c:v>
                </c:pt>
                <c:pt idx="18">
                  <c:v>2021</c:v>
                </c:pt>
                <c:pt idx="19">
                  <c:v>2022</c:v>
                </c:pt>
                <c:pt idx="20">
                  <c:v>2023</c:v>
                </c:pt>
              </c:numCache>
            </c:numRef>
          </c:cat>
          <c:val>
            <c:numRef>
              <c:f>Sheet1!$G$2:$G$22</c:f>
              <c:numCache>
                <c:formatCode>General</c:formatCode>
                <c:ptCount val="21"/>
                <c:pt idx="0">
                  <c:v>49</c:v>
                </c:pt>
                <c:pt idx="1">
                  <c:v>68</c:v>
                </c:pt>
                <c:pt idx="2">
                  <c:v>88</c:v>
                </c:pt>
                <c:pt idx="3">
                  <c:v>167</c:v>
                </c:pt>
                <c:pt idx="4">
                  <c:v>317</c:v>
                </c:pt>
                <c:pt idx="5">
                  <c:v>202</c:v>
                </c:pt>
                <c:pt idx="6">
                  <c:v>131</c:v>
                </c:pt>
                <c:pt idx="7">
                  <c:v>120</c:v>
                </c:pt>
                <c:pt idx="8">
                  <c:v>96</c:v>
                </c:pt>
                <c:pt idx="9">
                  <c:v>86</c:v>
                </c:pt>
                <c:pt idx="10">
                  <c:v>76</c:v>
                </c:pt>
                <c:pt idx="11">
                  <c:v>83</c:v>
                </c:pt>
                <c:pt idx="12">
                  <c:v>111</c:v>
                </c:pt>
                <c:pt idx="13">
                  <c:v>121</c:v>
                </c:pt>
                <c:pt idx="14">
                  <c:v>196</c:v>
                </c:pt>
                <c:pt idx="15">
                  <c:v>236</c:v>
                </c:pt>
                <c:pt idx="16">
                  <c:v>250</c:v>
                </c:pt>
                <c:pt idx="17">
                  <c:v>323</c:v>
                </c:pt>
                <c:pt idx="18">
                  <c:v>432</c:v>
                </c:pt>
                <c:pt idx="19">
                  <c:v>553</c:v>
                </c:pt>
              </c:numCache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0-D029-4DBE-B819-5E587723CD3A}"/>
            </c:ext>
          </c:extLst>
        </c:ser>
        <c:ser>
          <c:idx val="2"/>
          <c:order val="2"/>
          <c:tx>
            <c:strRef>
              <c:f>Sheet1!$H$1</c:f>
              <c:strCache>
                <c:ptCount val="1"/>
                <c:pt idx="0">
                  <c:v>Rakvere linn</c:v>
                </c:pt>
              </c:strCache>
            </c:strRef>
          </c:tx>
          <c:spPr>
            <a:ln w="38100" cap="flat" cmpd="dbl" algn="ctr">
              <a:solidFill>
                <a:schemeClr val="accent3"/>
              </a:solidFill>
              <a:miter lim="800000"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t-EE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5="http://schemas.microsoft.com/office/drawing/2012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Sheet1!$E$2:$E$22</c:f>
              <c:numCache>
                <c:formatCode>General</c:formatCode>
                <c:ptCount val="21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  <c:pt idx="14">
                  <c:v>2017</c:v>
                </c:pt>
                <c:pt idx="15">
                  <c:v>2018</c:v>
                </c:pt>
                <c:pt idx="16">
                  <c:v>2019</c:v>
                </c:pt>
                <c:pt idx="17">
                  <c:v>2020</c:v>
                </c:pt>
                <c:pt idx="18">
                  <c:v>2021</c:v>
                </c:pt>
                <c:pt idx="19">
                  <c:v>2022</c:v>
                </c:pt>
                <c:pt idx="20">
                  <c:v>2023</c:v>
                </c:pt>
              </c:numCache>
            </c:numRef>
          </c:cat>
          <c:val>
            <c:numRef>
              <c:f>Sheet1!$H$2:$H$22</c:f>
              <c:numCache>
                <c:formatCode>General</c:formatCode>
                <c:ptCount val="21"/>
                <c:pt idx="0">
                  <c:v>269</c:v>
                </c:pt>
                <c:pt idx="1">
                  <c:v>306</c:v>
                </c:pt>
                <c:pt idx="2">
                  <c:v>365</c:v>
                </c:pt>
                <c:pt idx="3">
                  <c:v>673</c:v>
                </c:pt>
                <c:pt idx="4">
                  <c:v>821</c:v>
                </c:pt>
                <c:pt idx="5">
                  <c:v>747</c:v>
                </c:pt>
                <c:pt idx="6">
                  <c:v>425</c:v>
                </c:pt>
                <c:pt idx="7">
                  <c:v>420</c:v>
                </c:pt>
                <c:pt idx="8">
                  <c:v>378</c:v>
                </c:pt>
                <c:pt idx="9">
                  <c:v>443</c:v>
                </c:pt>
                <c:pt idx="10">
                  <c:v>438</c:v>
                </c:pt>
                <c:pt idx="11">
                  <c:v>472</c:v>
                </c:pt>
                <c:pt idx="12">
                  <c:v>495</c:v>
                </c:pt>
                <c:pt idx="13">
                  <c:v>537</c:v>
                </c:pt>
                <c:pt idx="14">
                  <c:v>610</c:v>
                </c:pt>
                <c:pt idx="15">
                  <c:v>742</c:v>
                </c:pt>
                <c:pt idx="16">
                  <c:v>733</c:v>
                </c:pt>
                <c:pt idx="17">
                  <c:v>734</c:v>
                </c:pt>
                <c:pt idx="18">
                  <c:v>955</c:v>
                </c:pt>
                <c:pt idx="19">
                  <c:v>1178</c:v>
                </c:pt>
              </c:numCache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D029-4DBE-B819-5E587723CD3A}"/>
            </c:ext>
          </c:extLst>
        </c:ser>
        <c:ser>
          <c:idx val="3"/>
          <c:order val="3"/>
          <c:tx>
            <c:strRef>
              <c:f>Sheet1!$I$1</c:f>
              <c:strCache>
                <c:ptCount val="1"/>
                <c:pt idx="0">
                  <c:v>Tamsalu linn</c:v>
                </c:pt>
              </c:strCache>
              <c:extLst xmlns:c15="http://schemas.microsoft.com/office/drawing/2012/chart"/>
            </c:strRef>
          </c:tx>
          <c:spPr>
            <a:ln w="38100" cap="flat" cmpd="dbl" algn="ctr">
              <a:solidFill>
                <a:schemeClr val="accent4"/>
              </a:solidFill>
              <a:miter lim="800000"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t-EE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5="http://schemas.microsoft.com/office/drawing/2012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Sheet1!$E$2:$E$22</c:f>
              <c:numCache>
                <c:formatCode>General</c:formatCode>
                <c:ptCount val="21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  <c:pt idx="14">
                  <c:v>2017</c:v>
                </c:pt>
                <c:pt idx="15">
                  <c:v>2018</c:v>
                </c:pt>
                <c:pt idx="16">
                  <c:v>2019</c:v>
                </c:pt>
                <c:pt idx="17">
                  <c:v>2020</c:v>
                </c:pt>
                <c:pt idx="18">
                  <c:v>2021</c:v>
                </c:pt>
                <c:pt idx="19">
                  <c:v>2022</c:v>
                </c:pt>
                <c:pt idx="20">
                  <c:v>2023</c:v>
                </c:pt>
              </c:numCache>
              <c:extLst xmlns:c15="http://schemas.microsoft.com/office/drawing/2012/chart"/>
            </c:numRef>
          </c:cat>
          <c:val>
            <c:numRef>
              <c:f>Sheet1!$I$2:$I$22</c:f>
              <c:numCache>
                <c:formatCode>General</c:formatCode>
                <c:ptCount val="21"/>
                <c:pt idx="0">
                  <c:v>18</c:v>
                </c:pt>
                <c:pt idx="1">
                  <c:v>50</c:v>
                </c:pt>
                <c:pt idx="2">
                  <c:v>51</c:v>
                </c:pt>
                <c:pt idx="3">
                  <c:v>81</c:v>
                </c:pt>
                <c:pt idx="4">
                  <c:v>169</c:v>
                </c:pt>
                <c:pt idx="5">
                  <c:v>96</c:v>
                </c:pt>
                <c:pt idx="6">
                  <c:v>74</c:v>
                </c:pt>
                <c:pt idx="7">
                  <c:v>74</c:v>
                </c:pt>
                <c:pt idx="8">
                  <c:v>95</c:v>
                </c:pt>
                <c:pt idx="9">
                  <c:v>71</c:v>
                </c:pt>
                <c:pt idx="10">
                  <c:v>47</c:v>
                </c:pt>
                <c:pt idx="11">
                  <c:v>55</c:v>
                </c:pt>
                <c:pt idx="12">
                  <c:v>75</c:v>
                </c:pt>
                <c:pt idx="13">
                  <c:v>69</c:v>
                </c:pt>
                <c:pt idx="14">
                  <c:v>66</c:v>
                </c:pt>
                <c:pt idx="15">
                  <c:v>76</c:v>
                </c:pt>
                <c:pt idx="16">
                  <c:v>100</c:v>
                </c:pt>
                <c:pt idx="17">
                  <c:v>98</c:v>
                </c:pt>
                <c:pt idx="18">
                  <c:v>121</c:v>
                </c:pt>
                <c:pt idx="19">
                  <c:v>187</c:v>
                </c:pt>
              </c:numCache>
              <c:extLst xmlns:c15="http://schemas.microsoft.com/office/drawing/2012/chart"/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2-D029-4DBE-B819-5E587723CD3A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40684168"/>
        <c:axId val="540679904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Kadrina alevik</c:v>
                      </c:pt>
                    </c:strCache>
                  </c:strRef>
                </c:tx>
                <c:spPr>
                  <a:ln w="38100" cap="flat" cmpd="dbl" algn="ctr">
                    <a:solidFill>
                      <a:schemeClr val="accent1"/>
                    </a:solidFill>
                    <a:miter lim="800000"/>
                  </a:ln>
                  <a:effectLst/>
                </c:spPr>
                <c:marker>
                  <c:symbol val="none"/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6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t-EE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Sheet1!$E$2:$E$22</c15:sqref>
                        </c15:formulaRef>
                      </c:ext>
                    </c:extLst>
                    <c:numCache>
                      <c:formatCode>General</c:formatCode>
                      <c:ptCount val="21"/>
                      <c:pt idx="0">
                        <c:v>2003</c:v>
                      </c:pt>
                      <c:pt idx="1">
                        <c:v>2004</c:v>
                      </c:pt>
                      <c:pt idx="2">
                        <c:v>2005</c:v>
                      </c:pt>
                      <c:pt idx="3">
                        <c:v>2006</c:v>
                      </c:pt>
                      <c:pt idx="4">
                        <c:v>2007</c:v>
                      </c:pt>
                      <c:pt idx="5">
                        <c:v>2008</c:v>
                      </c:pt>
                      <c:pt idx="6">
                        <c:v>2009</c:v>
                      </c:pt>
                      <c:pt idx="7">
                        <c:v>2010</c:v>
                      </c:pt>
                      <c:pt idx="8">
                        <c:v>2011</c:v>
                      </c:pt>
                      <c:pt idx="9">
                        <c:v>2012</c:v>
                      </c:pt>
                      <c:pt idx="10">
                        <c:v>2013</c:v>
                      </c:pt>
                      <c:pt idx="11">
                        <c:v>2014</c:v>
                      </c:pt>
                      <c:pt idx="12">
                        <c:v>2015</c:v>
                      </c:pt>
                      <c:pt idx="13">
                        <c:v>2016</c:v>
                      </c:pt>
                      <c:pt idx="14">
                        <c:v>2017</c:v>
                      </c:pt>
                      <c:pt idx="15">
                        <c:v>2018</c:v>
                      </c:pt>
                      <c:pt idx="16">
                        <c:v>2019</c:v>
                      </c:pt>
                      <c:pt idx="17">
                        <c:v>2020</c:v>
                      </c:pt>
                      <c:pt idx="18">
                        <c:v>2021</c:v>
                      </c:pt>
                      <c:pt idx="19">
                        <c:v>2022</c:v>
                      </c:pt>
                      <c:pt idx="20">
                        <c:v>2023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Sheet1!$F$2:$F$22</c15:sqref>
                        </c15:formulaRef>
                      </c:ext>
                    </c:extLst>
                    <c:numCache>
                      <c:formatCode>General</c:formatCode>
                      <c:ptCount val="21"/>
                      <c:pt idx="0">
                        <c:v>53</c:v>
                      </c:pt>
                      <c:pt idx="1">
                        <c:v>97</c:v>
                      </c:pt>
                      <c:pt idx="2">
                        <c:v>135</c:v>
                      </c:pt>
                      <c:pt idx="3">
                        <c:v>240</c:v>
                      </c:pt>
                      <c:pt idx="4">
                        <c:v>355</c:v>
                      </c:pt>
                      <c:pt idx="5">
                        <c:v>385</c:v>
                      </c:pt>
                      <c:pt idx="6">
                        <c:v>125</c:v>
                      </c:pt>
                      <c:pt idx="7">
                        <c:v>167</c:v>
                      </c:pt>
                      <c:pt idx="8">
                        <c:v>155</c:v>
                      </c:pt>
                      <c:pt idx="9">
                        <c:v>138</c:v>
                      </c:pt>
                      <c:pt idx="10">
                        <c:v>133</c:v>
                      </c:pt>
                      <c:pt idx="11">
                        <c:v>172</c:v>
                      </c:pt>
                      <c:pt idx="12">
                        <c:v>183</c:v>
                      </c:pt>
                      <c:pt idx="13">
                        <c:v>235</c:v>
                      </c:pt>
                      <c:pt idx="14">
                        <c:v>278</c:v>
                      </c:pt>
                      <c:pt idx="15">
                        <c:v>334</c:v>
                      </c:pt>
                      <c:pt idx="16">
                        <c:v>372</c:v>
                      </c:pt>
                      <c:pt idx="17">
                        <c:v>465</c:v>
                      </c:pt>
                      <c:pt idx="18">
                        <c:v>485</c:v>
                      </c:pt>
                      <c:pt idx="19">
                        <c:v>692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3-D029-4DBE-B819-5E587723CD3A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Sheet1!$J$1</c15:sqref>
                        </c15:formulaRef>
                      </c:ext>
                    </c:extLst>
                    <c:strCache>
                      <c:ptCount val="1"/>
                      <c:pt idx="0">
                        <c:v>Kunda linn</c:v>
                      </c:pt>
                    </c:strCache>
                  </c:strRef>
                </c:tx>
                <c:spPr>
                  <a:ln w="38100" cap="flat" cmpd="dbl" algn="ctr">
                    <a:solidFill>
                      <a:schemeClr val="accent5"/>
                    </a:solidFill>
                    <a:miter lim="800000"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chemeClr val="accent5"/>
                    </a:solidFill>
                    <a:ln w="9525" cap="flat" cmpd="sng" algn="ctr">
                      <a:solidFill>
                        <a:schemeClr val="lt1"/>
                      </a:solidFill>
                      <a:round/>
                    </a:ln>
                    <a:effectLst/>
                  </c:spPr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6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t-EE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Sheet1!$E$2:$E$22</c15:sqref>
                        </c15:formulaRef>
                      </c:ext>
                    </c:extLst>
                    <c:numCache>
                      <c:formatCode>General</c:formatCode>
                      <c:ptCount val="21"/>
                      <c:pt idx="0">
                        <c:v>2003</c:v>
                      </c:pt>
                      <c:pt idx="1">
                        <c:v>2004</c:v>
                      </c:pt>
                      <c:pt idx="2">
                        <c:v>2005</c:v>
                      </c:pt>
                      <c:pt idx="3">
                        <c:v>2006</c:v>
                      </c:pt>
                      <c:pt idx="4">
                        <c:v>2007</c:v>
                      </c:pt>
                      <c:pt idx="5">
                        <c:v>2008</c:v>
                      </c:pt>
                      <c:pt idx="6">
                        <c:v>2009</c:v>
                      </c:pt>
                      <c:pt idx="7">
                        <c:v>2010</c:v>
                      </c:pt>
                      <c:pt idx="8">
                        <c:v>2011</c:v>
                      </c:pt>
                      <c:pt idx="9">
                        <c:v>2012</c:v>
                      </c:pt>
                      <c:pt idx="10">
                        <c:v>2013</c:v>
                      </c:pt>
                      <c:pt idx="11">
                        <c:v>2014</c:v>
                      </c:pt>
                      <c:pt idx="12">
                        <c:v>2015</c:v>
                      </c:pt>
                      <c:pt idx="13">
                        <c:v>2016</c:v>
                      </c:pt>
                      <c:pt idx="14">
                        <c:v>2017</c:v>
                      </c:pt>
                      <c:pt idx="15">
                        <c:v>2018</c:v>
                      </c:pt>
                      <c:pt idx="16">
                        <c:v>2019</c:v>
                      </c:pt>
                      <c:pt idx="17">
                        <c:v>2020</c:v>
                      </c:pt>
                      <c:pt idx="18">
                        <c:v>2021</c:v>
                      </c:pt>
                      <c:pt idx="19">
                        <c:v>2022</c:v>
                      </c:pt>
                      <c:pt idx="20">
                        <c:v>2023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Sheet1!$J$2:$J$22</c15:sqref>
                        </c15:formulaRef>
                      </c:ext>
                    </c:extLst>
                    <c:numCache>
                      <c:formatCode>General</c:formatCode>
                      <c:ptCount val="21"/>
                      <c:pt idx="0">
                        <c:v>16</c:v>
                      </c:pt>
                      <c:pt idx="1">
                        <c:v>35</c:v>
                      </c:pt>
                      <c:pt idx="2">
                        <c:v>130</c:v>
                      </c:pt>
                      <c:pt idx="3">
                        <c:v>250</c:v>
                      </c:pt>
                      <c:pt idx="4">
                        <c:v>275</c:v>
                      </c:pt>
                      <c:pt idx="5">
                        <c:v>255</c:v>
                      </c:pt>
                      <c:pt idx="6">
                        <c:v>124</c:v>
                      </c:pt>
                      <c:pt idx="7">
                        <c:v>85</c:v>
                      </c:pt>
                      <c:pt idx="8">
                        <c:v>72</c:v>
                      </c:pt>
                      <c:pt idx="9">
                        <c:v>63</c:v>
                      </c:pt>
                      <c:pt idx="10">
                        <c:v>73</c:v>
                      </c:pt>
                      <c:pt idx="11">
                        <c:v>73</c:v>
                      </c:pt>
                      <c:pt idx="12">
                        <c:v>81</c:v>
                      </c:pt>
                      <c:pt idx="13">
                        <c:v>73</c:v>
                      </c:pt>
                      <c:pt idx="14">
                        <c:v>98</c:v>
                      </c:pt>
                      <c:pt idx="15">
                        <c:v>110</c:v>
                      </c:pt>
                      <c:pt idx="16">
                        <c:v>101</c:v>
                      </c:pt>
                      <c:pt idx="17">
                        <c:v>124</c:v>
                      </c:pt>
                      <c:pt idx="18">
                        <c:v>186</c:v>
                      </c:pt>
                      <c:pt idx="19">
                        <c:v>250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D029-4DBE-B819-5E587723CD3A}"/>
                  </c:ext>
                </c:extLst>
              </c15:ser>
            </c15:filteredLineSeries>
            <c15:filteredLine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Sheet1!$K$1</c15:sqref>
                        </c15:formulaRef>
                      </c:ext>
                    </c:extLst>
                    <c:strCache>
                      <c:ptCount val="1"/>
                      <c:pt idx="0">
                        <c:v>Haljala alevik</c:v>
                      </c:pt>
                    </c:strCache>
                  </c:strRef>
                </c:tx>
                <c:spPr>
                  <a:ln w="38100" cap="flat" cmpd="dbl" algn="ctr">
                    <a:solidFill>
                      <a:schemeClr val="accent6"/>
                    </a:solidFill>
                    <a:miter lim="800000"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chemeClr val="accent6"/>
                    </a:solidFill>
                    <a:ln w="9525" cap="flat" cmpd="sng" algn="ctr">
                      <a:solidFill>
                        <a:schemeClr val="lt1"/>
                      </a:solidFill>
                      <a:round/>
                    </a:ln>
                    <a:effectLst/>
                  </c:spPr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6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t-EE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Sheet1!$E$2:$E$22</c15:sqref>
                        </c15:formulaRef>
                      </c:ext>
                    </c:extLst>
                    <c:numCache>
                      <c:formatCode>General</c:formatCode>
                      <c:ptCount val="21"/>
                      <c:pt idx="0">
                        <c:v>2003</c:v>
                      </c:pt>
                      <c:pt idx="1">
                        <c:v>2004</c:v>
                      </c:pt>
                      <c:pt idx="2">
                        <c:v>2005</c:v>
                      </c:pt>
                      <c:pt idx="3">
                        <c:v>2006</c:v>
                      </c:pt>
                      <c:pt idx="4">
                        <c:v>2007</c:v>
                      </c:pt>
                      <c:pt idx="5">
                        <c:v>2008</c:v>
                      </c:pt>
                      <c:pt idx="6">
                        <c:v>2009</c:v>
                      </c:pt>
                      <c:pt idx="7">
                        <c:v>2010</c:v>
                      </c:pt>
                      <c:pt idx="8">
                        <c:v>2011</c:v>
                      </c:pt>
                      <c:pt idx="9">
                        <c:v>2012</c:v>
                      </c:pt>
                      <c:pt idx="10">
                        <c:v>2013</c:v>
                      </c:pt>
                      <c:pt idx="11">
                        <c:v>2014</c:v>
                      </c:pt>
                      <c:pt idx="12">
                        <c:v>2015</c:v>
                      </c:pt>
                      <c:pt idx="13">
                        <c:v>2016</c:v>
                      </c:pt>
                      <c:pt idx="14">
                        <c:v>2017</c:v>
                      </c:pt>
                      <c:pt idx="15">
                        <c:v>2018</c:v>
                      </c:pt>
                      <c:pt idx="16">
                        <c:v>2019</c:v>
                      </c:pt>
                      <c:pt idx="17">
                        <c:v>2020</c:v>
                      </c:pt>
                      <c:pt idx="18">
                        <c:v>2021</c:v>
                      </c:pt>
                      <c:pt idx="19">
                        <c:v>2022</c:v>
                      </c:pt>
                      <c:pt idx="20">
                        <c:v>2023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Sheet1!$K$2:$K$22</c15:sqref>
                        </c15:formulaRef>
                      </c:ext>
                    </c:extLst>
                    <c:numCache>
                      <c:formatCode>General</c:formatCode>
                      <c:ptCount val="21"/>
                      <c:pt idx="0">
                        <c:v>62</c:v>
                      </c:pt>
                      <c:pt idx="1">
                        <c:v>166</c:v>
                      </c:pt>
                      <c:pt idx="2">
                        <c:v>211</c:v>
                      </c:pt>
                      <c:pt idx="3">
                        <c:v>308</c:v>
                      </c:pt>
                      <c:pt idx="4">
                        <c:v>552</c:v>
                      </c:pt>
                      <c:pt idx="5">
                        <c:v>500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261</c:v>
                      </c:pt>
                      <c:pt idx="10">
                        <c:v>227</c:v>
                      </c:pt>
                      <c:pt idx="11">
                        <c:v>242</c:v>
                      </c:pt>
                      <c:pt idx="12">
                        <c:v>261</c:v>
                      </c:pt>
                      <c:pt idx="13">
                        <c:v>283</c:v>
                      </c:pt>
                      <c:pt idx="14">
                        <c:v>328</c:v>
                      </c:pt>
                      <c:pt idx="15">
                        <c:v>384</c:v>
                      </c:pt>
                      <c:pt idx="16">
                        <c:v>330</c:v>
                      </c:pt>
                      <c:pt idx="17">
                        <c:v>422</c:v>
                      </c:pt>
                      <c:pt idx="18">
                        <c:v>188</c:v>
                      </c:pt>
                      <c:pt idx="19">
                        <c:v>731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D029-4DBE-B819-5E587723CD3A}"/>
                  </c:ext>
                </c:extLst>
              </c15:ser>
            </c15:filteredLineSeries>
            <c15:filteredLine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Sheet1!$L$1</c15:sqref>
                        </c15:formulaRef>
                      </c:ext>
                    </c:extLst>
                    <c:strCache>
                      <c:ptCount val="1"/>
                      <c:pt idx="0">
                        <c:v>Sõmeru alevik</c:v>
                      </c:pt>
                    </c:strCache>
                  </c:strRef>
                </c:tx>
                <c:spPr>
                  <a:ln w="38100" cap="flat" cmpd="dbl" algn="ctr">
                    <a:solidFill>
                      <a:schemeClr val="accent1">
                        <a:lumMod val="60000"/>
                      </a:schemeClr>
                    </a:solidFill>
                    <a:miter lim="800000"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chemeClr val="accent1">
                        <a:lumMod val="60000"/>
                      </a:schemeClr>
                    </a:solidFill>
                    <a:ln w="9525" cap="flat" cmpd="sng" algn="ctr">
                      <a:solidFill>
                        <a:schemeClr val="lt1"/>
                      </a:solidFill>
                      <a:round/>
                    </a:ln>
                    <a:effectLst/>
                  </c:spPr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6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t-EE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Sheet1!$E$2:$E$22</c15:sqref>
                        </c15:formulaRef>
                      </c:ext>
                    </c:extLst>
                    <c:numCache>
                      <c:formatCode>General</c:formatCode>
                      <c:ptCount val="21"/>
                      <c:pt idx="0">
                        <c:v>2003</c:v>
                      </c:pt>
                      <c:pt idx="1">
                        <c:v>2004</c:v>
                      </c:pt>
                      <c:pt idx="2">
                        <c:v>2005</c:v>
                      </c:pt>
                      <c:pt idx="3">
                        <c:v>2006</c:v>
                      </c:pt>
                      <c:pt idx="4">
                        <c:v>2007</c:v>
                      </c:pt>
                      <c:pt idx="5">
                        <c:v>2008</c:v>
                      </c:pt>
                      <c:pt idx="6">
                        <c:v>2009</c:v>
                      </c:pt>
                      <c:pt idx="7">
                        <c:v>2010</c:v>
                      </c:pt>
                      <c:pt idx="8">
                        <c:v>2011</c:v>
                      </c:pt>
                      <c:pt idx="9">
                        <c:v>2012</c:v>
                      </c:pt>
                      <c:pt idx="10">
                        <c:v>2013</c:v>
                      </c:pt>
                      <c:pt idx="11">
                        <c:v>2014</c:v>
                      </c:pt>
                      <c:pt idx="12">
                        <c:v>2015</c:v>
                      </c:pt>
                      <c:pt idx="13">
                        <c:v>2016</c:v>
                      </c:pt>
                      <c:pt idx="14">
                        <c:v>2017</c:v>
                      </c:pt>
                      <c:pt idx="15">
                        <c:v>2018</c:v>
                      </c:pt>
                      <c:pt idx="16">
                        <c:v>2019</c:v>
                      </c:pt>
                      <c:pt idx="17">
                        <c:v>2020</c:v>
                      </c:pt>
                      <c:pt idx="18">
                        <c:v>2021</c:v>
                      </c:pt>
                      <c:pt idx="19">
                        <c:v>2022</c:v>
                      </c:pt>
                      <c:pt idx="20">
                        <c:v>2023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Sheet1!$L$2:$L$22</c15:sqref>
                        </c15:formulaRef>
                      </c:ext>
                    </c:extLst>
                    <c:numCache>
                      <c:formatCode>General</c:formatCode>
                      <c:ptCount val="21"/>
                      <c:pt idx="0">
                        <c:v>125</c:v>
                      </c:pt>
                      <c:pt idx="1">
                        <c:v>202</c:v>
                      </c:pt>
                      <c:pt idx="2">
                        <c:v>224</c:v>
                      </c:pt>
                      <c:pt idx="3">
                        <c:v>367</c:v>
                      </c:pt>
                      <c:pt idx="4">
                        <c:v>644</c:v>
                      </c:pt>
                      <c:pt idx="5">
                        <c:v>578</c:v>
                      </c:pt>
                      <c:pt idx="6">
                        <c:v>0</c:v>
                      </c:pt>
                      <c:pt idx="7">
                        <c:v>278</c:v>
                      </c:pt>
                      <c:pt idx="8">
                        <c:v>222</c:v>
                      </c:pt>
                      <c:pt idx="9">
                        <c:v>304</c:v>
                      </c:pt>
                      <c:pt idx="10">
                        <c:v>249</c:v>
                      </c:pt>
                      <c:pt idx="11">
                        <c:v>345</c:v>
                      </c:pt>
                      <c:pt idx="12">
                        <c:v>308</c:v>
                      </c:pt>
                      <c:pt idx="13">
                        <c:v>375</c:v>
                      </c:pt>
                      <c:pt idx="14">
                        <c:v>390</c:v>
                      </c:pt>
                      <c:pt idx="15">
                        <c:v>571</c:v>
                      </c:pt>
                      <c:pt idx="16">
                        <c:v>458</c:v>
                      </c:pt>
                      <c:pt idx="17">
                        <c:v>492</c:v>
                      </c:pt>
                      <c:pt idx="18">
                        <c:v>647</c:v>
                      </c:pt>
                      <c:pt idx="19">
                        <c:v>833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D029-4DBE-B819-5E587723CD3A}"/>
                  </c:ext>
                </c:extLst>
              </c15:ser>
            </c15:filteredLineSeries>
            <c15:filteredLine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Sheet1!$M$1</c15:sqref>
                        </c15:formulaRef>
                      </c:ext>
                    </c:extLst>
                    <c:strCache>
                      <c:ptCount val="1"/>
                      <c:pt idx="0">
                        <c:v>Vinni alevik</c:v>
                      </c:pt>
                    </c:strCache>
                  </c:strRef>
                </c:tx>
                <c:spPr>
                  <a:ln w="38100" cap="flat" cmpd="dbl" algn="ctr">
                    <a:solidFill>
                      <a:schemeClr val="accent2">
                        <a:lumMod val="60000"/>
                      </a:schemeClr>
                    </a:solidFill>
                    <a:miter lim="800000"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chemeClr val="accent2">
                        <a:lumMod val="60000"/>
                      </a:schemeClr>
                    </a:solidFill>
                    <a:ln w="9525" cap="flat" cmpd="sng" algn="ctr">
                      <a:solidFill>
                        <a:schemeClr val="lt1"/>
                      </a:solidFill>
                      <a:round/>
                    </a:ln>
                    <a:effectLst/>
                  </c:spPr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6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t-EE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Sheet1!$E$2:$E$22</c15:sqref>
                        </c15:formulaRef>
                      </c:ext>
                    </c:extLst>
                    <c:numCache>
                      <c:formatCode>General</c:formatCode>
                      <c:ptCount val="21"/>
                      <c:pt idx="0">
                        <c:v>2003</c:v>
                      </c:pt>
                      <c:pt idx="1">
                        <c:v>2004</c:v>
                      </c:pt>
                      <c:pt idx="2">
                        <c:v>2005</c:v>
                      </c:pt>
                      <c:pt idx="3">
                        <c:v>2006</c:v>
                      </c:pt>
                      <c:pt idx="4">
                        <c:v>2007</c:v>
                      </c:pt>
                      <c:pt idx="5">
                        <c:v>2008</c:v>
                      </c:pt>
                      <c:pt idx="6">
                        <c:v>2009</c:v>
                      </c:pt>
                      <c:pt idx="7">
                        <c:v>2010</c:v>
                      </c:pt>
                      <c:pt idx="8">
                        <c:v>2011</c:v>
                      </c:pt>
                      <c:pt idx="9">
                        <c:v>2012</c:v>
                      </c:pt>
                      <c:pt idx="10">
                        <c:v>2013</c:v>
                      </c:pt>
                      <c:pt idx="11">
                        <c:v>2014</c:v>
                      </c:pt>
                      <c:pt idx="12">
                        <c:v>2015</c:v>
                      </c:pt>
                      <c:pt idx="13">
                        <c:v>2016</c:v>
                      </c:pt>
                      <c:pt idx="14">
                        <c:v>2017</c:v>
                      </c:pt>
                      <c:pt idx="15">
                        <c:v>2018</c:v>
                      </c:pt>
                      <c:pt idx="16">
                        <c:v>2019</c:v>
                      </c:pt>
                      <c:pt idx="17">
                        <c:v>2020</c:v>
                      </c:pt>
                      <c:pt idx="18">
                        <c:v>2021</c:v>
                      </c:pt>
                      <c:pt idx="19">
                        <c:v>2022</c:v>
                      </c:pt>
                      <c:pt idx="20">
                        <c:v>2023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Sheet1!$M$2:$M$22</c15:sqref>
                        </c15:formulaRef>
                      </c:ext>
                    </c:extLst>
                    <c:numCache>
                      <c:formatCode>General</c:formatCode>
                      <c:ptCount val="21"/>
                      <c:pt idx="0">
                        <c:v>0</c:v>
                      </c:pt>
                      <c:pt idx="1">
                        <c:v>137</c:v>
                      </c:pt>
                      <c:pt idx="2">
                        <c:v>192</c:v>
                      </c:pt>
                      <c:pt idx="3">
                        <c:v>384</c:v>
                      </c:pt>
                      <c:pt idx="4">
                        <c:v>606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185</c:v>
                      </c:pt>
                      <c:pt idx="9">
                        <c:v>200</c:v>
                      </c:pt>
                      <c:pt idx="10">
                        <c:v>172</c:v>
                      </c:pt>
                      <c:pt idx="11">
                        <c:v>206</c:v>
                      </c:pt>
                      <c:pt idx="12">
                        <c:v>279</c:v>
                      </c:pt>
                      <c:pt idx="13">
                        <c:v>250</c:v>
                      </c:pt>
                      <c:pt idx="14">
                        <c:v>277</c:v>
                      </c:pt>
                      <c:pt idx="15">
                        <c:v>325</c:v>
                      </c:pt>
                      <c:pt idx="16">
                        <c:v>390</c:v>
                      </c:pt>
                      <c:pt idx="17">
                        <c:v>350</c:v>
                      </c:pt>
                      <c:pt idx="18">
                        <c:v>456</c:v>
                      </c:pt>
                      <c:pt idx="19">
                        <c:v>566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D029-4DBE-B819-5E587723CD3A}"/>
                  </c:ext>
                </c:extLst>
              </c15:ser>
            </c15:filteredLineSeries>
            <c15:filteredLine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Sheet1!$N$1</c15:sqref>
                        </c15:formulaRef>
                      </c:ext>
                    </c:extLst>
                    <c:strCache>
                      <c:ptCount val="1"/>
                      <c:pt idx="0">
                        <c:v>Väike-Maarja alevik</c:v>
                      </c:pt>
                    </c:strCache>
                  </c:strRef>
                </c:tx>
                <c:spPr>
                  <a:ln w="38100" cap="flat" cmpd="dbl" algn="ctr">
                    <a:solidFill>
                      <a:schemeClr val="accent3">
                        <a:lumMod val="60000"/>
                      </a:schemeClr>
                    </a:solidFill>
                    <a:miter lim="800000"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chemeClr val="accent3">
                        <a:lumMod val="60000"/>
                      </a:schemeClr>
                    </a:solidFill>
                    <a:ln w="9525" cap="flat" cmpd="sng" algn="ctr">
                      <a:solidFill>
                        <a:schemeClr val="lt1"/>
                      </a:solidFill>
                      <a:round/>
                    </a:ln>
                    <a:effectLst/>
                  </c:spPr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6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t-EE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Sheet1!$E$2:$E$22</c15:sqref>
                        </c15:formulaRef>
                      </c:ext>
                    </c:extLst>
                    <c:numCache>
                      <c:formatCode>General</c:formatCode>
                      <c:ptCount val="21"/>
                      <c:pt idx="0">
                        <c:v>2003</c:v>
                      </c:pt>
                      <c:pt idx="1">
                        <c:v>2004</c:v>
                      </c:pt>
                      <c:pt idx="2">
                        <c:v>2005</c:v>
                      </c:pt>
                      <c:pt idx="3">
                        <c:v>2006</c:v>
                      </c:pt>
                      <c:pt idx="4">
                        <c:v>2007</c:v>
                      </c:pt>
                      <c:pt idx="5">
                        <c:v>2008</c:v>
                      </c:pt>
                      <c:pt idx="6">
                        <c:v>2009</c:v>
                      </c:pt>
                      <c:pt idx="7">
                        <c:v>2010</c:v>
                      </c:pt>
                      <c:pt idx="8">
                        <c:v>2011</c:v>
                      </c:pt>
                      <c:pt idx="9">
                        <c:v>2012</c:v>
                      </c:pt>
                      <c:pt idx="10">
                        <c:v>2013</c:v>
                      </c:pt>
                      <c:pt idx="11">
                        <c:v>2014</c:v>
                      </c:pt>
                      <c:pt idx="12">
                        <c:v>2015</c:v>
                      </c:pt>
                      <c:pt idx="13">
                        <c:v>2016</c:v>
                      </c:pt>
                      <c:pt idx="14">
                        <c:v>2017</c:v>
                      </c:pt>
                      <c:pt idx="15">
                        <c:v>2018</c:v>
                      </c:pt>
                      <c:pt idx="16">
                        <c:v>2019</c:v>
                      </c:pt>
                      <c:pt idx="17">
                        <c:v>2020</c:v>
                      </c:pt>
                      <c:pt idx="18">
                        <c:v>2021</c:v>
                      </c:pt>
                      <c:pt idx="19">
                        <c:v>2022</c:v>
                      </c:pt>
                      <c:pt idx="20">
                        <c:v>2023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Sheet1!$N$2:$N$22</c15:sqref>
                        </c15:formulaRef>
                      </c:ext>
                    </c:extLst>
                    <c:numCache>
                      <c:formatCode>General</c:formatCode>
                      <c:ptCount val="21"/>
                      <c:pt idx="0">
                        <c:v>0</c:v>
                      </c:pt>
                      <c:pt idx="1">
                        <c:v>0</c:v>
                      </c:pt>
                      <c:pt idx="2">
                        <c:v>80</c:v>
                      </c:pt>
                      <c:pt idx="3">
                        <c:v>91</c:v>
                      </c:pt>
                      <c:pt idx="4">
                        <c:v>147</c:v>
                      </c:pt>
                      <c:pt idx="5">
                        <c:v>256</c:v>
                      </c:pt>
                      <c:pt idx="6">
                        <c:v>190</c:v>
                      </c:pt>
                      <c:pt idx="7">
                        <c:v>98</c:v>
                      </c:pt>
                      <c:pt idx="8">
                        <c:v>150</c:v>
                      </c:pt>
                      <c:pt idx="9">
                        <c:v>229</c:v>
                      </c:pt>
                      <c:pt idx="10">
                        <c:v>114</c:v>
                      </c:pt>
                      <c:pt idx="11">
                        <c:v>141</c:v>
                      </c:pt>
                      <c:pt idx="12">
                        <c:v>149</c:v>
                      </c:pt>
                      <c:pt idx="13">
                        <c:v>164</c:v>
                      </c:pt>
                      <c:pt idx="14">
                        <c:v>134</c:v>
                      </c:pt>
                      <c:pt idx="15">
                        <c:v>179</c:v>
                      </c:pt>
                      <c:pt idx="16">
                        <c:v>178</c:v>
                      </c:pt>
                      <c:pt idx="17">
                        <c:v>203</c:v>
                      </c:pt>
                      <c:pt idx="18">
                        <c:v>248</c:v>
                      </c:pt>
                      <c:pt idx="19">
                        <c:v>305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D029-4DBE-B819-5E587723CD3A}"/>
                  </c:ext>
                </c:extLst>
              </c15:ser>
            </c15:filteredLineSeries>
            <c15:filteredLine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Sheet1!$O$1</c15:sqref>
                        </c15:formulaRef>
                      </c:ext>
                    </c:extLst>
                    <c:strCache>
                      <c:ptCount val="1"/>
                      <c:pt idx="0">
                        <c:v>L-Virumaa keskmine brutopalk (Statistikaamet)</c:v>
                      </c:pt>
                    </c:strCache>
                  </c:strRef>
                </c:tx>
                <c:spPr>
                  <a:ln w="38100" cap="flat" cmpd="dbl" algn="ctr">
                    <a:solidFill>
                      <a:schemeClr val="accent4">
                        <a:lumMod val="60000"/>
                      </a:schemeClr>
                    </a:solidFill>
                    <a:miter lim="800000"/>
                  </a:ln>
                  <a:effectLst/>
                </c:spPr>
                <c:marker>
                  <c:symbol val="none"/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6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t-EE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Sheet1!$E$2:$E$22</c15:sqref>
                        </c15:formulaRef>
                      </c:ext>
                    </c:extLst>
                    <c:numCache>
                      <c:formatCode>General</c:formatCode>
                      <c:ptCount val="21"/>
                      <c:pt idx="0">
                        <c:v>2003</c:v>
                      </c:pt>
                      <c:pt idx="1">
                        <c:v>2004</c:v>
                      </c:pt>
                      <c:pt idx="2">
                        <c:v>2005</c:v>
                      </c:pt>
                      <c:pt idx="3">
                        <c:v>2006</c:v>
                      </c:pt>
                      <c:pt idx="4">
                        <c:v>2007</c:v>
                      </c:pt>
                      <c:pt idx="5">
                        <c:v>2008</c:v>
                      </c:pt>
                      <c:pt idx="6">
                        <c:v>2009</c:v>
                      </c:pt>
                      <c:pt idx="7">
                        <c:v>2010</c:v>
                      </c:pt>
                      <c:pt idx="8">
                        <c:v>2011</c:v>
                      </c:pt>
                      <c:pt idx="9">
                        <c:v>2012</c:v>
                      </c:pt>
                      <c:pt idx="10">
                        <c:v>2013</c:v>
                      </c:pt>
                      <c:pt idx="11">
                        <c:v>2014</c:v>
                      </c:pt>
                      <c:pt idx="12">
                        <c:v>2015</c:v>
                      </c:pt>
                      <c:pt idx="13">
                        <c:v>2016</c:v>
                      </c:pt>
                      <c:pt idx="14">
                        <c:v>2017</c:v>
                      </c:pt>
                      <c:pt idx="15">
                        <c:v>2018</c:v>
                      </c:pt>
                      <c:pt idx="16">
                        <c:v>2019</c:v>
                      </c:pt>
                      <c:pt idx="17">
                        <c:v>2020</c:v>
                      </c:pt>
                      <c:pt idx="18">
                        <c:v>2021</c:v>
                      </c:pt>
                      <c:pt idx="19">
                        <c:v>2022</c:v>
                      </c:pt>
                      <c:pt idx="20">
                        <c:v>2023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Sheet1!$O$2:$O$22</c15:sqref>
                        </c15:formulaRef>
                      </c:ext>
                    </c:extLst>
                    <c:numCache>
                      <c:formatCode>General</c:formatCode>
                      <c:ptCount val="21"/>
                      <c:pt idx="3">
                        <c:v>467</c:v>
                      </c:pt>
                      <c:pt idx="4">
                        <c:v>559</c:v>
                      </c:pt>
                      <c:pt idx="5">
                        <c:v>668</c:v>
                      </c:pt>
                      <c:pt idx="6">
                        <c:v>624</c:v>
                      </c:pt>
                      <c:pt idx="7">
                        <c:v>648</c:v>
                      </c:pt>
                      <c:pt idx="8">
                        <c:v>644</c:v>
                      </c:pt>
                      <c:pt idx="9">
                        <c:v>741</c:v>
                      </c:pt>
                      <c:pt idx="10">
                        <c:v>790</c:v>
                      </c:pt>
                      <c:pt idx="11">
                        <c:v>836</c:v>
                      </c:pt>
                      <c:pt idx="12">
                        <c:v>895</c:v>
                      </c:pt>
                      <c:pt idx="13">
                        <c:v>942</c:v>
                      </c:pt>
                      <c:pt idx="14">
                        <c:v>976</c:v>
                      </c:pt>
                      <c:pt idx="15">
                        <c:v>1021</c:v>
                      </c:pt>
                      <c:pt idx="16">
                        <c:v>1095</c:v>
                      </c:pt>
                      <c:pt idx="17">
                        <c:v>1226</c:v>
                      </c:pt>
                      <c:pt idx="18">
                        <c:v>1292</c:v>
                      </c:pt>
                      <c:pt idx="19">
                        <c:v>1340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D029-4DBE-B819-5E587723CD3A}"/>
                  </c:ext>
                </c:extLst>
              </c15:ser>
            </c15:filteredLineSeries>
          </c:ext>
        </c:extLst>
      </c:lineChart>
      <c:catAx>
        <c:axId val="5406841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t-EE"/>
          </a:p>
        </c:txPr>
        <c:crossAx val="540679904"/>
        <c:crosses val="autoZero"/>
        <c:auto val="1"/>
        <c:lblAlgn val="ctr"/>
        <c:lblOffset val="100"/>
        <c:noMultiLvlLbl val="0"/>
      </c:catAx>
      <c:valAx>
        <c:axId val="540679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t-EE"/>
          </a:p>
        </c:txPr>
        <c:crossAx val="540684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0064497659411587"/>
          <c:y val="0.11580288300368756"/>
          <c:w val="0.56257200804020546"/>
          <c:h val="8.60009386523633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t-E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t-EE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38100" cap="flat" cmpd="dbl" algn="ctr">
        <a:solidFill>
          <a:schemeClr val="phClr"/>
        </a:solidFill>
        <a:miter lim="800000"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 cap="flat" cmpd="sng" algn="ctr">
        <a:solidFill>
          <a:schemeClr val="lt1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tx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  <a:alpha val="32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  <a:alpha val="32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tx1"/>
        </a:solidFill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2700" cap="rnd"/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se kohatäid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Kuupäeva kohatäid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C8FED-9199-4653-9A0A-719E78994802}" type="datetimeFigureOut">
              <a:rPr lang="et-EE" smtClean="0"/>
              <a:t>19.06.2023</a:t>
            </a:fld>
            <a:endParaRPr lang="et-EE"/>
          </a:p>
        </p:txBody>
      </p:sp>
      <p:sp>
        <p:nvSpPr>
          <p:cNvPr id="4" name="Slaidi pildi kohatä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Märkmete kohatäid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CB2506-FDB5-4590-B6B5-A7D6C198C4C9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233963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itel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rgbClr val="009E3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rgbClr val="009E3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9E3B"/>
                </a:solidFill>
              </a:defRPr>
            </a:lvl1pPr>
          </a:lstStyle>
          <a:p>
            <a:fld id="{7CE318E8-3F3F-4934-ABFB-9BEB92DCDCC9}" type="datetime1">
              <a:rPr lang="et-EE" smtClean="0"/>
              <a:pPr/>
              <a:t>19.06.2023</a:t>
            </a:fld>
            <a:endParaRPr lang="et-E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9E3B"/>
                </a:solidFill>
              </a:defRPr>
            </a:lvl1pPr>
          </a:lstStyle>
          <a:p>
            <a:r>
              <a:rPr lang="fi-FI"/>
              <a:t>Tapa Vallavalitsus | Pikk 15, Tapa | 322 9650 | vallavalitsus@tapa.ee | www.tapa.ee</a:t>
            </a:r>
            <a:endParaRPr lang="et-E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F1D2D8F-F5A0-48B9-82D4-5E59CC4642C5}" type="slidenum">
              <a:rPr lang="et-EE" smtClean="0"/>
              <a:pPr/>
              <a:t>‹#›</a:t>
            </a:fld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32436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ealkiri ja pildiallki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9820800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9820800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4FDF-1EC8-462E-B85B-23999B1CC782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60702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iteallkirjaga ts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9360000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8640000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9820800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B79DC-EE26-4FBC-BFA7-9128699527C7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67146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iitka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9820800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982080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EC7B3-0F55-4ACB-87DA-1636DC164A56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948441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sitaadi visiitka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9360000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1" y="4013200"/>
            <a:ext cx="982080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982080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4E665-DBB2-4009-AFAA-BE4B3774C720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7043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Õige või v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8" y="609600"/>
            <a:ext cx="9820800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1" y="4013200"/>
            <a:ext cx="982080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982080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44EA-2922-4EF6-ADBF-4BEB0BF4E902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0541041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itel ja vertikaal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05C9E-D77B-4CBE-949F-4A348A81E86C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670827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altiitel ja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2062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785628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F3B80-9AD5-4E9F-822A-5C1C5DC4600B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5876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ealkiri j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978321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aotise pä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E276-ABDC-44E9-B0D3-3A9599650A41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836396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819216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3" y="2160589"/>
            <a:ext cx="4788000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08550" y="2160589"/>
            <a:ext cx="4788000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817D4-C1D5-4EA2-AC53-0409FAAB00CF}" type="datetime1">
              <a:rPr lang="et-EE" smtClean="0"/>
              <a:t>19.06.2023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043371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õrd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819216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4" y="2160983"/>
            <a:ext cx="478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4" y="2737245"/>
            <a:ext cx="4788000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08550" y="2160983"/>
            <a:ext cx="478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08550" y="2737245"/>
            <a:ext cx="4788000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BFD20-6A43-4D71-A026-ACEC977A2DF7}" type="datetime1">
              <a:rPr lang="et-EE" smtClean="0"/>
              <a:t>19.06.2023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891515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nult pealki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820800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3DAF2-E775-4B67-A7B9-5E082A592990}" type="datetime1">
              <a:rPr lang="et-EE" smtClean="0"/>
              <a:t>19.06.2023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726795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ü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7FF9-6FB3-4DD6-99AE-629F4F970DE5}" type="datetime1">
              <a:rPr lang="et-EE" smtClean="0"/>
              <a:t>19.06.2023</a:t>
            </a:fld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157039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ealdiseg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4500000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1495" y="514924"/>
            <a:ext cx="4860000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4500000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EF94D-2D37-476A-95F2-E44DB6E250CB}" type="datetime1">
              <a:rPr lang="et-EE" smtClean="0"/>
              <a:t>19.06.2023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32011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ldiallkirjaga p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4800600"/>
            <a:ext cx="98208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9820800" cy="4393333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3" y="5367338"/>
            <a:ext cx="9820800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4CB11-770E-4D9C-932F-D672C85DB37E}" type="datetime1">
              <a:rPr lang="et-EE" smtClean="0"/>
              <a:t>19.06.2023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448161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9852000" y="-24030"/>
            <a:ext cx="2340000" cy="6892830"/>
            <a:chOff x="9852000" y="-8467"/>
            <a:chExt cx="2340000" cy="6892830"/>
          </a:xfrm>
        </p:grpSpPr>
        <p:sp>
          <p:nvSpPr>
            <p:cNvPr id="22" name="Rectangle 23"/>
            <p:cNvSpPr/>
            <p:nvPr/>
          </p:nvSpPr>
          <p:spPr>
            <a:xfrm>
              <a:off x="10032000" y="4763"/>
              <a:ext cx="2160000" cy="686880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rgbClr val="0073CF">
                <a:alpha val="3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10212000" y="-8467"/>
              <a:ext cx="1980000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3CF">
                <a:alpha val="1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9852000" y="3063563"/>
              <a:ext cx="2340000" cy="3810000"/>
            </a:xfrm>
            <a:prstGeom prst="triangle">
              <a:avLst>
                <a:gd name="adj" fmla="val 100000"/>
              </a:avLst>
            </a:prstGeom>
            <a:solidFill>
              <a:srgbClr val="0073CF">
                <a:alpha val="6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10104000" y="15563"/>
              <a:ext cx="2088000" cy="686880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3CF">
                <a:alpha val="5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15563"/>
              <a:ext cx="1290094" cy="686880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0073CF">
                <a:alpha val="6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1400000" y="15563"/>
              <a:ext cx="792000" cy="686880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3CF">
                <a:alpha val="6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860000" y="3605430"/>
              <a:ext cx="1332000" cy="3268133"/>
            </a:xfrm>
            <a:prstGeom prst="triangle">
              <a:avLst>
                <a:gd name="adj" fmla="val 100000"/>
              </a:avLst>
            </a:prstGeom>
            <a:solidFill>
              <a:srgbClr val="0073C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21" name="Straight Connector 20"/>
            <p:cNvCxnSpPr>
              <a:cxnSpLocks/>
              <a:stCxn id="28" idx="0"/>
            </p:cNvCxnSpPr>
            <p:nvPr/>
          </p:nvCxnSpPr>
          <p:spPr>
            <a:xfrm flipH="1">
              <a:off x="10860000" y="3605430"/>
              <a:ext cx="1332000" cy="3268133"/>
            </a:xfrm>
            <a:prstGeom prst="line">
              <a:avLst/>
            </a:prstGeom>
            <a:ln w="2857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t-EE" dirty="0"/>
              <a:t>Klõpsake juhteksemplari pealkirja laadi redigeerimiseks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2000" y="2160589"/>
            <a:ext cx="9540000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66274" y="6040800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009E3B"/>
                </a:solidFill>
              </a:defRPr>
            </a:lvl1pPr>
          </a:lstStyle>
          <a:p>
            <a:fld id="{4C7C062B-ABEE-40F3-8A12-FF7C483A6BFF}" type="datetime1">
              <a:rPr lang="et-EE" smtClean="0"/>
              <a:pPr/>
              <a:t>19.06.2023</a:t>
            </a:fld>
            <a:endParaRPr lang="et-E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2000" y="6049612"/>
            <a:ext cx="7623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009E3B"/>
                </a:solidFill>
              </a:defRPr>
            </a:lvl1pPr>
          </a:lstStyle>
          <a:p>
            <a:r>
              <a:rPr lang="fi-FI"/>
              <a:t>Tapa Vallavalitsus | Pikk 15, Tapa | 322 9650 | vallavalitsus@tapa.ee | www.tapa.ee</a:t>
            </a:r>
            <a:endParaRPr lang="et-E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38661" y="6040800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9F1D2D8F-F5A0-48B9-82D4-5E59CC4642C5}" type="slidenum">
              <a:rPr lang="et-EE" smtClean="0"/>
              <a:pPr/>
              <a:t>‹#›</a:t>
            </a:fld>
            <a:endParaRPr lang="et-EE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9C0DF40-C474-9E5F-729A-28AA2628CEAA}"/>
              </a:ext>
            </a:extLst>
          </p:cNvPr>
          <p:cNvGrpSpPr/>
          <p:nvPr userDrawn="1"/>
        </p:nvGrpSpPr>
        <p:grpSpPr>
          <a:xfrm>
            <a:off x="10907188" y="238125"/>
            <a:ext cx="1080000" cy="1075950"/>
            <a:chOff x="10907188" y="238125"/>
            <a:chExt cx="1080000" cy="1075950"/>
          </a:xfrm>
        </p:grpSpPr>
        <p:pic>
          <p:nvPicPr>
            <p:cNvPr id="9" name="Pilt 8">
              <a:extLst>
                <a:ext uri="{FF2B5EF4-FFF2-40B4-BE49-F238E27FC236}">
                  <a16:creationId xmlns:a16="http://schemas.microsoft.com/office/drawing/2014/main" id="{6F267939-878B-029B-ACFB-12A747A2E52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10975237" y="238125"/>
              <a:ext cx="943903" cy="720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4A0AF0F-5BD9-401E-F387-3F603F85B1BE}"/>
                </a:ext>
              </a:extLst>
            </p:cNvPr>
            <p:cNvSpPr txBox="1"/>
            <p:nvPr userDrawn="1"/>
          </p:nvSpPr>
          <p:spPr>
            <a:xfrm>
              <a:off x="10907188" y="1006298"/>
              <a:ext cx="1080000" cy="307777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t-EE" sz="1400"/>
                <a:t>TAPA VALD</a:t>
              </a:r>
            </a:p>
          </p:txBody>
        </p:sp>
      </p:grpSp>
      <p:sp>
        <p:nvSpPr>
          <p:cNvPr id="12" name="Trapezoid 11">
            <a:extLst>
              <a:ext uri="{FF2B5EF4-FFF2-40B4-BE49-F238E27FC236}">
                <a16:creationId xmlns:a16="http://schemas.microsoft.com/office/drawing/2014/main" id="{139DDB8F-627B-E164-445C-4C781B3D618F}"/>
              </a:ext>
            </a:extLst>
          </p:cNvPr>
          <p:cNvSpPr/>
          <p:nvPr userDrawn="1"/>
        </p:nvSpPr>
        <p:spPr>
          <a:xfrm>
            <a:off x="0" y="0"/>
            <a:ext cx="540000" cy="6867889"/>
          </a:xfrm>
          <a:custGeom>
            <a:avLst/>
            <a:gdLst>
              <a:gd name="connsiteX0" fmla="*/ 0 w 358408"/>
              <a:gd name="connsiteY0" fmla="*/ 6868800 h 6868800"/>
              <a:gd name="connsiteX1" fmla="*/ 103386 w 358408"/>
              <a:gd name="connsiteY1" fmla="*/ 0 h 6868800"/>
              <a:gd name="connsiteX2" fmla="*/ 255022 w 358408"/>
              <a:gd name="connsiteY2" fmla="*/ 0 h 6868800"/>
              <a:gd name="connsiteX3" fmla="*/ 358408 w 358408"/>
              <a:gd name="connsiteY3" fmla="*/ 6868800 h 6868800"/>
              <a:gd name="connsiteX4" fmla="*/ 0 w 358408"/>
              <a:gd name="connsiteY4" fmla="*/ 6868800 h 6868800"/>
              <a:gd name="connsiteX0" fmla="*/ 0 w 358408"/>
              <a:gd name="connsiteY0" fmla="*/ 6868800 h 6868800"/>
              <a:gd name="connsiteX1" fmla="*/ 80411 w 358408"/>
              <a:gd name="connsiteY1" fmla="*/ 105685 h 6868800"/>
              <a:gd name="connsiteX2" fmla="*/ 255022 w 358408"/>
              <a:gd name="connsiteY2" fmla="*/ 0 h 6868800"/>
              <a:gd name="connsiteX3" fmla="*/ 358408 w 358408"/>
              <a:gd name="connsiteY3" fmla="*/ 6868800 h 6868800"/>
              <a:gd name="connsiteX4" fmla="*/ 0 w 358408"/>
              <a:gd name="connsiteY4" fmla="*/ 6868800 h 6868800"/>
              <a:gd name="connsiteX0" fmla="*/ 2933 w 361341"/>
              <a:gd name="connsiteY0" fmla="*/ 6868800 h 6868800"/>
              <a:gd name="connsiteX1" fmla="*/ 0 w 361341"/>
              <a:gd name="connsiteY1" fmla="*/ 10435 h 6868800"/>
              <a:gd name="connsiteX2" fmla="*/ 257955 w 361341"/>
              <a:gd name="connsiteY2" fmla="*/ 0 h 6868800"/>
              <a:gd name="connsiteX3" fmla="*/ 361341 w 361341"/>
              <a:gd name="connsiteY3" fmla="*/ 6868800 h 6868800"/>
              <a:gd name="connsiteX4" fmla="*/ 2933 w 361341"/>
              <a:gd name="connsiteY4" fmla="*/ 6868800 h 6868800"/>
              <a:gd name="connsiteX0" fmla="*/ 2933 w 361341"/>
              <a:gd name="connsiteY0" fmla="*/ 6858365 h 6858365"/>
              <a:gd name="connsiteX1" fmla="*/ 0 w 361341"/>
              <a:gd name="connsiteY1" fmla="*/ 0 h 6858365"/>
              <a:gd name="connsiteX2" fmla="*/ 144846 w 361341"/>
              <a:gd name="connsiteY2" fmla="*/ 1472 h 6858365"/>
              <a:gd name="connsiteX3" fmla="*/ 361341 w 361341"/>
              <a:gd name="connsiteY3" fmla="*/ 6858365 h 6858365"/>
              <a:gd name="connsiteX4" fmla="*/ 2933 w 361341"/>
              <a:gd name="connsiteY4" fmla="*/ 6858365 h 6858365"/>
              <a:gd name="connsiteX0" fmla="*/ 2933 w 361341"/>
              <a:gd name="connsiteY0" fmla="*/ 6860465 h 6860465"/>
              <a:gd name="connsiteX1" fmla="*/ 0 w 361341"/>
              <a:gd name="connsiteY1" fmla="*/ 2100 h 6860465"/>
              <a:gd name="connsiteX2" fmla="*/ 155562 w 361341"/>
              <a:gd name="connsiteY2" fmla="*/ 0 h 6860465"/>
              <a:gd name="connsiteX3" fmla="*/ 361341 w 361341"/>
              <a:gd name="connsiteY3" fmla="*/ 6860465 h 6860465"/>
              <a:gd name="connsiteX4" fmla="*/ 2933 w 361341"/>
              <a:gd name="connsiteY4" fmla="*/ 6860465 h 6860465"/>
              <a:gd name="connsiteX0" fmla="*/ 2933 w 361341"/>
              <a:gd name="connsiteY0" fmla="*/ 6860465 h 6860465"/>
              <a:gd name="connsiteX1" fmla="*/ 0 w 361341"/>
              <a:gd name="connsiteY1" fmla="*/ 2100 h 6860465"/>
              <a:gd name="connsiteX2" fmla="*/ 160325 w 361341"/>
              <a:gd name="connsiteY2" fmla="*/ 0 h 6860465"/>
              <a:gd name="connsiteX3" fmla="*/ 361341 w 361341"/>
              <a:gd name="connsiteY3" fmla="*/ 6860465 h 6860465"/>
              <a:gd name="connsiteX4" fmla="*/ 2933 w 361341"/>
              <a:gd name="connsiteY4" fmla="*/ 6860465 h 6860465"/>
              <a:gd name="connsiteX0" fmla="*/ 2933 w 361341"/>
              <a:gd name="connsiteY0" fmla="*/ 6859275 h 6859275"/>
              <a:gd name="connsiteX1" fmla="*/ 0 w 361341"/>
              <a:gd name="connsiteY1" fmla="*/ 910 h 6859275"/>
              <a:gd name="connsiteX2" fmla="*/ 163896 w 361341"/>
              <a:gd name="connsiteY2" fmla="*/ 0 h 6859275"/>
              <a:gd name="connsiteX3" fmla="*/ 361341 w 361341"/>
              <a:gd name="connsiteY3" fmla="*/ 6859275 h 6859275"/>
              <a:gd name="connsiteX4" fmla="*/ 2933 w 361341"/>
              <a:gd name="connsiteY4" fmla="*/ 6859275 h 6859275"/>
              <a:gd name="connsiteX0" fmla="*/ 2933 w 361341"/>
              <a:gd name="connsiteY0" fmla="*/ 6858365 h 6858365"/>
              <a:gd name="connsiteX1" fmla="*/ 0 w 361341"/>
              <a:gd name="connsiteY1" fmla="*/ 0 h 6858365"/>
              <a:gd name="connsiteX2" fmla="*/ 163896 w 361341"/>
              <a:gd name="connsiteY2" fmla="*/ 278 h 6858365"/>
              <a:gd name="connsiteX3" fmla="*/ 361341 w 361341"/>
              <a:gd name="connsiteY3" fmla="*/ 6858365 h 6858365"/>
              <a:gd name="connsiteX4" fmla="*/ 2933 w 361341"/>
              <a:gd name="connsiteY4" fmla="*/ 6858365 h 6858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341" h="6858365">
                <a:moveTo>
                  <a:pt x="2933" y="6858365"/>
                </a:moveTo>
                <a:cubicBezTo>
                  <a:pt x="1955" y="4572243"/>
                  <a:pt x="978" y="2286122"/>
                  <a:pt x="0" y="0"/>
                </a:cubicBezTo>
                <a:lnTo>
                  <a:pt x="163896" y="278"/>
                </a:lnTo>
                <a:lnTo>
                  <a:pt x="361341" y="6858365"/>
                </a:lnTo>
                <a:lnTo>
                  <a:pt x="2933" y="6858365"/>
                </a:lnTo>
                <a:close/>
              </a:path>
            </a:pathLst>
          </a:custGeom>
          <a:solidFill>
            <a:srgbClr val="009E3B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13" name="Trapezoid 11">
            <a:extLst>
              <a:ext uri="{FF2B5EF4-FFF2-40B4-BE49-F238E27FC236}">
                <a16:creationId xmlns:a16="http://schemas.microsoft.com/office/drawing/2014/main" id="{26729C1A-08A8-08C7-13AB-70C9A49E06CE}"/>
              </a:ext>
            </a:extLst>
          </p:cNvPr>
          <p:cNvSpPr/>
          <p:nvPr userDrawn="1"/>
        </p:nvSpPr>
        <p:spPr>
          <a:xfrm>
            <a:off x="0" y="0"/>
            <a:ext cx="450000" cy="6867889"/>
          </a:xfrm>
          <a:custGeom>
            <a:avLst/>
            <a:gdLst>
              <a:gd name="connsiteX0" fmla="*/ 0 w 358408"/>
              <a:gd name="connsiteY0" fmla="*/ 6868800 h 6868800"/>
              <a:gd name="connsiteX1" fmla="*/ 103386 w 358408"/>
              <a:gd name="connsiteY1" fmla="*/ 0 h 6868800"/>
              <a:gd name="connsiteX2" fmla="*/ 255022 w 358408"/>
              <a:gd name="connsiteY2" fmla="*/ 0 h 6868800"/>
              <a:gd name="connsiteX3" fmla="*/ 358408 w 358408"/>
              <a:gd name="connsiteY3" fmla="*/ 6868800 h 6868800"/>
              <a:gd name="connsiteX4" fmla="*/ 0 w 358408"/>
              <a:gd name="connsiteY4" fmla="*/ 6868800 h 6868800"/>
              <a:gd name="connsiteX0" fmla="*/ 0 w 358408"/>
              <a:gd name="connsiteY0" fmla="*/ 6868800 h 6868800"/>
              <a:gd name="connsiteX1" fmla="*/ 80411 w 358408"/>
              <a:gd name="connsiteY1" fmla="*/ 105685 h 6868800"/>
              <a:gd name="connsiteX2" fmla="*/ 255022 w 358408"/>
              <a:gd name="connsiteY2" fmla="*/ 0 h 6868800"/>
              <a:gd name="connsiteX3" fmla="*/ 358408 w 358408"/>
              <a:gd name="connsiteY3" fmla="*/ 6868800 h 6868800"/>
              <a:gd name="connsiteX4" fmla="*/ 0 w 358408"/>
              <a:gd name="connsiteY4" fmla="*/ 6868800 h 6868800"/>
              <a:gd name="connsiteX0" fmla="*/ 2933 w 361341"/>
              <a:gd name="connsiteY0" fmla="*/ 6868800 h 6868800"/>
              <a:gd name="connsiteX1" fmla="*/ 0 w 361341"/>
              <a:gd name="connsiteY1" fmla="*/ 10435 h 6868800"/>
              <a:gd name="connsiteX2" fmla="*/ 257955 w 361341"/>
              <a:gd name="connsiteY2" fmla="*/ 0 h 6868800"/>
              <a:gd name="connsiteX3" fmla="*/ 361341 w 361341"/>
              <a:gd name="connsiteY3" fmla="*/ 6868800 h 6868800"/>
              <a:gd name="connsiteX4" fmla="*/ 2933 w 361341"/>
              <a:gd name="connsiteY4" fmla="*/ 6868800 h 6868800"/>
              <a:gd name="connsiteX0" fmla="*/ 2933 w 361341"/>
              <a:gd name="connsiteY0" fmla="*/ 6858365 h 6858365"/>
              <a:gd name="connsiteX1" fmla="*/ 0 w 361341"/>
              <a:gd name="connsiteY1" fmla="*/ 0 h 6858365"/>
              <a:gd name="connsiteX2" fmla="*/ 144846 w 361341"/>
              <a:gd name="connsiteY2" fmla="*/ 1472 h 6858365"/>
              <a:gd name="connsiteX3" fmla="*/ 361341 w 361341"/>
              <a:gd name="connsiteY3" fmla="*/ 6858365 h 6858365"/>
              <a:gd name="connsiteX4" fmla="*/ 2933 w 361341"/>
              <a:gd name="connsiteY4" fmla="*/ 6858365 h 6858365"/>
              <a:gd name="connsiteX0" fmla="*/ 2933 w 361341"/>
              <a:gd name="connsiteY0" fmla="*/ 6860465 h 6860465"/>
              <a:gd name="connsiteX1" fmla="*/ 0 w 361341"/>
              <a:gd name="connsiteY1" fmla="*/ 2100 h 6860465"/>
              <a:gd name="connsiteX2" fmla="*/ 155562 w 361341"/>
              <a:gd name="connsiteY2" fmla="*/ 0 h 6860465"/>
              <a:gd name="connsiteX3" fmla="*/ 361341 w 361341"/>
              <a:gd name="connsiteY3" fmla="*/ 6860465 h 6860465"/>
              <a:gd name="connsiteX4" fmla="*/ 2933 w 361341"/>
              <a:gd name="connsiteY4" fmla="*/ 6860465 h 6860465"/>
              <a:gd name="connsiteX0" fmla="*/ 2933 w 361341"/>
              <a:gd name="connsiteY0" fmla="*/ 6860465 h 6860465"/>
              <a:gd name="connsiteX1" fmla="*/ 0 w 361341"/>
              <a:gd name="connsiteY1" fmla="*/ 2100 h 6860465"/>
              <a:gd name="connsiteX2" fmla="*/ 160325 w 361341"/>
              <a:gd name="connsiteY2" fmla="*/ 0 h 6860465"/>
              <a:gd name="connsiteX3" fmla="*/ 361341 w 361341"/>
              <a:gd name="connsiteY3" fmla="*/ 6860465 h 6860465"/>
              <a:gd name="connsiteX4" fmla="*/ 2933 w 361341"/>
              <a:gd name="connsiteY4" fmla="*/ 6860465 h 6860465"/>
              <a:gd name="connsiteX0" fmla="*/ 2933 w 361341"/>
              <a:gd name="connsiteY0" fmla="*/ 6859275 h 6859275"/>
              <a:gd name="connsiteX1" fmla="*/ 0 w 361341"/>
              <a:gd name="connsiteY1" fmla="*/ 910 h 6859275"/>
              <a:gd name="connsiteX2" fmla="*/ 163896 w 361341"/>
              <a:gd name="connsiteY2" fmla="*/ 0 h 6859275"/>
              <a:gd name="connsiteX3" fmla="*/ 361341 w 361341"/>
              <a:gd name="connsiteY3" fmla="*/ 6859275 h 6859275"/>
              <a:gd name="connsiteX4" fmla="*/ 2933 w 361341"/>
              <a:gd name="connsiteY4" fmla="*/ 6859275 h 6859275"/>
              <a:gd name="connsiteX0" fmla="*/ 2933 w 361341"/>
              <a:gd name="connsiteY0" fmla="*/ 6858365 h 6858365"/>
              <a:gd name="connsiteX1" fmla="*/ 0 w 361341"/>
              <a:gd name="connsiteY1" fmla="*/ 0 h 6858365"/>
              <a:gd name="connsiteX2" fmla="*/ 163896 w 361341"/>
              <a:gd name="connsiteY2" fmla="*/ 278 h 6858365"/>
              <a:gd name="connsiteX3" fmla="*/ 361341 w 361341"/>
              <a:gd name="connsiteY3" fmla="*/ 6858365 h 6858365"/>
              <a:gd name="connsiteX4" fmla="*/ 2933 w 361341"/>
              <a:gd name="connsiteY4" fmla="*/ 6858365 h 6858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341" h="6858365">
                <a:moveTo>
                  <a:pt x="2933" y="6858365"/>
                </a:moveTo>
                <a:cubicBezTo>
                  <a:pt x="1955" y="4572243"/>
                  <a:pt x="978" y="2286122"/>
                  <a:pt x="0" y="0"/>
                </a:cubicBezTo>
                <a:lnTo>
                  <a:pt x="163896" y="278"/>
                </a:lnTo>
                <a:lnTo>
                  <a:pt x="361341" y="6858365"/>
                </a:lnTo>
                <a:lnTo>
                  <a:pt x="2933" y="685836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14" name="Trapezoid 11">
            <a:extLst>
              <a:ext uri="{FF2B5EF4-FFF2-40B4-BE49-F238E27FC236}">
                <a16:creationId xmlns:a16="http://schemas.microsoft.com/office/drawing/2014/main" id="{ECDE8BEC-1E29-509A-8138-A35518852E16}"/>
              </a:ext>
            </a:extLst>
          </p:cNvPr>
          <p:cNvSpPr/>
          <p:nvPr userDrawn="1"/>
        </p:nvSpPr>
        <p:spPr>
          <a:xfrm>
            <a:off x="0" y="0"/>
            <a:ext cx="396000" cy="6867889"/>
          </a:xfrm>
          <a:custGeom>
            <a:avLst/>
            <a:gdLst>
              <a:gd name="connsiteX0" fmla="*/ 0 w 358408"/>
              <a:gd name="connsiteY0" fmla="*/ 6868800 h 6868800"/>
              <a:gd name="connsiteX1" fmla="*/ 103386 w 358408"/>
              <a:gd name="connsiteY1" fmla="*/ 0 h 6868800"/>
              <a:gd name="connsiteX2" fmla="*/ 255022 w 358408"/>
              <a:gd name="connsiteY2" fmla="*/ 0 h 6868800"/>
              <a:gd name="connsiteX3" fmla="*/ 358408 w 358408"/>
              <a:gd name="connsiteY3" fmla="*/ 6868800 h 6868800"/>
              <a:gd name="connsiteX4" fmla="*/ 0 w 358408"/>
              <a:gd name="connsiteY4" fmla="*/ 6868800 h 6868800"/>
              <a:gd name="connsiteX0" fmla="*/ 0 w 358408"/>
              <a:gd name="connsiteY0" fmla="*/ 6868800 h 6868800"/>
              <a:gd name="connsiteX1" fmla="*/ 80411 w 358408"/>
              <a:gd name="connsiteY1" fmla="*/ 105685 h 6868800"/>
              <a:gd name="connsiteX2" fmla="*/ 255022 w 358408"/>
              <a:gd name="connsiteY2" fmla="*/ 0 h 6868800"/>
              <a:gd name="connsiteX3" fmla="*/ 358408 w 358408"/>
              <a:gd name="connsiteY3" fmla="*/ 6868800 h 6868800"/>
              <a:gd name="connsiteX4" fmla="*/ 0 w 358408"/>
              <a:gd name="connsiteY4" fmla="*/ 6868800 h 6868800"/>
              <a:gd name="connsiteX0" fmla="*/ 2933 w 361341"/>
              <a:gd name="connsiteY0" fmla="*/ 6868800 h 6868800"/>
              <a:gd name="connsiteX1" fmla="*/ 0 w 361341"/>
              <a:gd name="connsiteY1" fmla="*/ 10435 h 6868800"/>
              <a:gd name="connsiteX2" fmla="*/ 257955 w 361341"/>
              <a:gd name="connsiteY2" fmla="*/ 0 h 6868800"/>
              <a:gd name="connsiteX3" fmla="*/ 361341 w 361341"/>
              <a:gd name="connsiteY3" fmla="*/ 6868800 h 6868800"/>
              <a:gd name="connsiteX4" fmla="*/ 2933 w 361341"/>
              <a:gd name="connsiteY4" fmla="*/ 6868800 h 6868800"/>
              <a:gd name="connsiteX0" fmla="*/ 2933 w 361341"/>
              <a:gd name="connsiteY0" fmla="*/ 6858365 h 6858365"/>
              <a:gd name="connsiteX1" fmla="*/ 0 w 361341"/>
              <a:gd name="connsiteY1" fmla="*/ 0 h 6858365"/>
              <a:gd name="connsiteX2" fmla="*/ 144846 w 361341"/>
              <a:gd name="connsiteY2" fmla="*/ 1472 h 6858365"/>
              <a:gd name="connsiteX3" fmla="*/ 361341 w 361341"/>
              <a:gd name="connsiteY3" fmla="*/ 6858365 h 6858365"/>
              <a:gd name="connsiteX4" fmla="*/ 2933 w 361341"/>
              <a:gd name="connsiteY4" fmla="*/ 6858365 h 6858365"/>
              <a:gd name="connsiteX0" fmla="*/ 2933 w 361341"/>
              <a:gd name="connsiteY0" fmla="*/ 6860465 h 6860465"/>
              <a:gd name="connsiteX1" fmla="*/ 0 w 361341"/>
              <a:gd name="connsiteY1" fmla="*/ 2100 h 6860465"/>
              <a:gd name="connsiteX2" fmla="*/ 155562 w 361341"/>
              <a:gd name="connsiteY2" fmla="*/ 0 h 6860465"/>
              <a:gd name="connsiteX3" fmla="*/ 361341 w 361341"/>
              <a:gd name="connsiteY3" fmla="*/ 6860465 h 6860465"/>
              <a:gd name="connsiteX4" fmla="*/ 2933 w 361341"/>
              <a:gd name="connsiteY4" fmla="*/ 6860465 h 6860465"/>
              <a:gd name="connsiteX0" fmla="*/ 2933 w 361341"/>
              <a:gd name="connsiteY0" fmla="*/ 6860465 h 6860465"/>
              <a:gd name="connsiteX1" fmla="*/ 0 w 361341"/>
              <a:gd name="connsiteY1" fmla="*/ 2100 h 6860465"/>
              <a:gd name="connsiteX2" fmla="*/ 160325 w 361341"/>
              <a:gd name="connsiteY2" fmla="*/ 0 h 6860465"/>
              <a:gd name="connsiteX3" fmla="*/ 361341 w 361341"/>
              <a:gd name="connsiteY3" fmla="*/ 6860465 h 6860465"/>
              <a:gd name="connsiteX4" fmla="*/ 2933 w 361341"/>
              <a:gd name="connsiteY4" fmla="*/ 6860465 h 6860465"/>
              <a:gd name="connsiteX0" fmla="*/ 2933 w 361341"/>
              <a:gd name="connsiteY0" fmla="*/ 6859275 h 6859275"/>
              <a:gd name="connsiteX1" fmla="*/ 0 w 361341"/>
              <a:gd name="connsiteY1" fmla="*/ 910 h 6859275"/>
              <a:gd name="connsiteX2" fmla="*/ 163896 w 361341"/>
              <a:gd name="connsiteY2" fmla="*/ 0 h 6859275"/>
              <a:gd name="connsiteX3" fmla="*/ 361341 w 361341"/>
              <a:gd name="connsiteY3" fmla="*/ 6859275 h 6859275"/>
              <a:gd name="connsiteX4" fmla="*/ 2933 w 361341"/>
              <a:gd name="connsiteY4" fmla="*/ 6859275 h 6859275"/>
              <a:gd name="connsiteX0" fmla="*/ 2933 w 361341"/>
              <a:gd name="connsiteY0" fmla="*/ 6858365 h 6858365"/>
              <a:gd name="connsiteX1" fmla="*/ 0 w 361341"/>
              <a:gd name="connsiteY1" fmla="*/ 0 h 6858365"/>
              <a:gd name="connsiteX2" fmla="*/ 163896 w 361341"/>
              <a:gd name="connsiteY2" fmla="*/ 278 h 6858365"/>
              <a:gd name="connsiteX3" fmla="*/ 361341 w 361341"/>
              <a:gd name="connsiteY3" fmla="*/ 6858365 h 6858365"/>
              <a:gd name="connsiteX4" fmla="*/ 2933 w 361341"/>
              <a:gd name="connsiteY4" fmla="*/ 6858365 h 6858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341" h="6858365">
                <a:moveTo>
                  <a:pt x="2933" y="6858365"/>
                </a:moveTo>
                <a:cubicBezTo>
                  <a:pt x="1955" y="4572243"/>
                  <a:pt x="978" y="2286122"/>
                  <a:pt x="0" y="0"/>
                </a:cubicBezTo>
                <a:lnTo>
                  <a:pt x="163896" y="278"/>
                </a:lnTo>
                <a:lnTo>
                  <a:pt x="361341" y="6858365"/>
                </a:lnTo>
                <a:lnTo>
                  <a:pt x="2933" y="6858365"/>
                </a:lnTo>
                <a:close/>
              </a:path>
            </a:pathLst>
          </a:custGeom>
          <a:solidFill>
            <a:srgbClr val="009E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17" name="Trapezoid 11">
            <a:extLst>
              <a:ext uri="{FF2B5EF4-FFF2-40B4-BE49-F238E27FC236}">
                <a16:creationId xmlns:a16="http://schemas.microsoft.com/office/drawing/2014/main" id="{145631D8-4A22-D2D9-1FA0-313ABCA072E7}"/>
              </a:ext>
            </a:extLst>
          </p:cNvPr>
          <p:cNvSpPr/>
          <p:nvPr userDrawn="1"/>
        </p:nvSpPr>
        <p:spPr>
          <a:xfrm>
            <a:off x="0" y="0"/>
            <a:ext cx="342000" cy="6867889"/>
          </a:xfrm>
          <a:custGeom>
            <a:avLst/>
            <a:gdLst>
              <a:gd name="connsiteX0" fmla="*/ 0 w 358408"/>
              <a:gd name="connsiteY0" fmla="*/ 6868800 h 6868800"/>
              <a:gd name="connsiteX1" fmla="*/ 103386 w 358408"/>
              <a:gd name="connsiteY1" fmla="*/ 0 h 6868800"/>
              <a:gd name="connsiteX2" fmla="*/ 255022 w 358408"/>
              <a:gd name="connsiteY2" fmla="*/ 0 h 6868800"/>
              <a:gd name="connsiteX3" fmla="*/ 358408 w 358408"/>
              <a:gd name="connsiteY3" fmla="*/ 6868800 h 6868800"/>
              <a:gd name="connsiteX4" fmla="*/ 0 w 358408"/>
              <a:gd name="connsiteY4" fmla="*/ 6868800 h 6868800"/>
              <a:gd name="connsiteX0" fmla="*/ 0 w 358408"/>
              <a:gd name="connsiteY0" fmla="*/ 6868800 h 6868800"/>
              <a:gd name="connsiteX1" fmla="*/ 80411 w 358408"/>
              <a:gd name="connsiteY1" fmla="*/ 105685 h 6868800"/>
              <a:gd name="connsiteX2" fmla="*/ 255022 w 358408"/>
              <a:gd name="connsiteY2" fmla="*/ 0 h 6868800"/>
              <a:gd name="connsiteX3" fmla="*/ 358408 w 358408"/>
              <a:gd name="connsiteY3" fmla="*/ 6868800 h 6868800"/>
              <a:gd name="connsiteX4" fmla="*/ 0 w 358408"/>
              <a:gd name="connsiteY4" fmla="*/ 6868800 h 6868800"/>
              <a:gd name="connsiteX0" fmla="*/ 2933 w 361341"/>
              <a:gd name="connsiteY0" fmla="*/ 6868800 h 6868800"/>
              <a:gd name="connsiteX1" fmla="*/ 0 w 361341"/>
              <a:gd name="connsiteY1" fmla="*/ 10435 h 6868800"/>
              <a:gd name="connsiteX2" fmla="*/ 257955 w 361341"/>
              <a:gd name="connsiteY2" fmla="*/ 0 h 6868800"/>
              <a:gd name="connsiteX3" fmla="*/ 361341 w 361341"/>
              <a:gd name="connsiteY3" fmla="*/ 6868800 h 6868800"/>
              <a:gd name="connsiteX4" fmla="*/ 2933 w 361341"/>
              <a:gd name="connsiteY4" fmla="*/ 6868800 h 6868800"/>
              <a:gd name="connsiteX0" fmla="*/ 2933 w 361341"/>
              <a:gd name="connsiteY0" fmla="*/ 6858365 h 6858365"/>
              <a:gd name="connsiteX1" fmla="*/ 0 w 361341"/>
              <a:gd name="connsiteY1" fmla="*/ 0 h 6858365"/>
              <a:gd name="connsiteX2" fmla="*/ 144846 w 361341"/>
              <a:gd name="connsiteY2" fmla="*/ 1472 h 6858365"/>
              <a:gd name="connsiteX3" fmla="*/ 361341 w 361341"/>
              <a:gd name="connsiteY3" fmla="*/ 6858365 h 6858365"/>
              <a:gd name="connsiteX4" fmla="*/ 2933 w 361341"/>
              <a:gd name="connsiteY4" fmla="*/ 6858365 h 6858365"/>
              <a:gd name="connsiteX0" fmla="*/ 2933 w 361341"/>
              <a:gd name="connsiteY0" fmla="*/ 6860465 h 6860465"/>
              <a:gd name="connsiteX1" fmla="*/ 0 w 361341"/>
              <a:gd name="connsiteY1" fmla="*/ 2100 h 6860465"/>
              <a:gd name="connsiteX2" fmla="*/ 155562 w 361341"/>
              <a:gd name="connsiteY2" fmla="*/ 0 h 6860465"/>
              <a:gd name="connsiteX3" fmla="*/ 361341 w 361341"/>
              <a:gd name="connsiteY3" fmla="*/ 6860465 h 6860465"/>
              <a:gd name="connsiteX4" fmla="*/ 2933 w 361341"/>
              <a:gd name="connsiteY4" fmla="*/ 6860465 h 6860465"/>
              <a:gd name="connsiteX0" fmla="*/ 2933 w 361341"/>
              <a:gd name="connsiteY0" fmla="*/ 6860465 h 6860465"/>
              <a:gd name="connsiteX1" fmla="*/ 0 w 361341"/>
              <a:gd name="connsiteY1" fmla="*/ 2100 h 6860465"/>
              <a:gd name="connsiteX2" fmla="*/ 160325 w 361341"/>
              <a:gd name="connsiteY2" fmla="*/ 0 h 6860465"/>
              <a:gd name="connsiteX3" fmla="*/ 361341 w 361341"/>
              <a:gd name="connsiteY3" fmla="*/ 6860465 h 6860465"/>
              <a:gd name="connsiteX4" fmla="*/ 2933 w 361341"/>
              <a:gd name="connsiteY4" fmla="*/ 6860465 h 6860465"/>
              <a:gd name="connsiteX0" fmla="*/ 2933 w 361341"/>
              <a:gd name="connsiteY0" fmla="*/ 6859275 h 6859275"/>
              <a:gd name="connsiteX1" fmla="*/ 0 w 361341"/>
              <a:gd name="connsiteY1" fmla="*/ 910 h 6859275"/>
              <a:gd name="connsiteX2" fmla="*/ 163896 w 361341"/>
              <a:gd name="connsiteY2" fmla="*/ 0 h 6859275"/>
              <a:gd name="connsiteX3" fmla="*/ 361341 w 361341"/>
              <a:gd name="connsiteY3" fmla="*/ 6859275 h 6859275"/>
              <a:gd name="connsiteX4" fmla="*/ 2933 w 361341"/>
              <a:gd name="connsiteY4" fmla="*/ 6859275 h 6859275"/>
              <a:gd name="connsiteX0" fmla="*/ 2933 w 361341"/>
              <a:gd name="connsiteY0" fmla="*/ 6858365 h 6858365"/>
              <a:gd name="connsiteX1" fmla="*/ 0 w 361341"/>
              <a:gd name="connsiteY1" fmla="*/ 0 h 6858365"/>
              <a:gd name="connsiteX2" fmla="*/ 163896 w 361341"/>
              <a:gd name="connsiteY2" fmla="*/ 278 h 6858365"/>
              <a:gd name="connsiteX3" fmla="*/ 361341 w 361341"/>
              <a:gd name="connsiteY3" fmla="*/ 6858365 h 6858365"/>
              <a:gd name="connsiteX4" fmla="*/ 2933 w 361341"/>
              <a:gd name="connsiteY4" fmla="*/ 6858365 h 6858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341" h="6858365">
                <a:moveTo>
                  <a:pt x="2933" y="6858365"/>
                </a:moveTo>
                <a:cubicBezTo>
                  <a:pt x="1955" y="4572243"/>
                  <a:pt x="978" y="2286122"/>
                  <a:pt x="0" y="0"/>
                </a:cubicBezTo>
                <a:lnTo>
                  <a:pt x="163896" y="278"/>
                </a:lnTo>
                <a:lnTo>
                  <a:pt x="361341" y="6858365"/>
                </a:lnTo>
                <a:lnTo>
                  <a:pt x="2933" y="685836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18" name="Trapezoid 11">
            <a:extLst>
              <a:ext uri="{FF2B5EF4-FFF2-40B4-BE49-F238E27FC236}">
                <a16:creationId xmlns:a16="http://schemas.microsoft.com/office/drawing/2014/main" id="{B4E9AA10-7E72-3516-F430-0AFE20985EB5}"/>
              </a:ext>
            </a:extLst>
          </p:cNvPr>
          <p:cNvSpPr/>
          <p:nvPr userDrawn="1"/>
        </p:nvSpPr>
        <p:spPr>
          <a:xfrm>
            <a:off x="0" y="0"/>
            <a:ext cx="288000" cy="6867889"/>
          </a:xfrm>
          <a:custGeom>
            <a:avLst/>
            <a:gdLst>
              <a:gd name="connsiteX0" fmla="*/ 0 w 358408"/>
              <a:gd name="connsiteY0" fmla="*/ 6868800 h 6868800"/>
              <a:gd name="connsiteX1" fmla="*/ 103386 w 358408"/>
              <a:gd name="connsiteY1" fmla="*/ 0 h 6868800"/>
              <a:gd name="connsiteX2" fmla="*/ 255022 w 358408"/>
              <a:gd name="connsiteY2" fmla="*/ 0 h 6868800"/>
              <a:gd name="connsiteX3" fmla="*/ 358408 w 358408"/>
              <a:gd name="connsiteY3" fmla="*/ 6868800 h 6868800"/>
              <a:gd name="connsiteX4" fmla="*/ 0 w 358408"/>
              <a:gd name="connsiteY4" fmla="*/ 6868800 h 6868800"/>
              <a:gd name="connsiteX0" fmla="*/ 0 w 358408"/>
              <a:gd name="connsiteY0" fmla="*/ 6868800 h 6868800"/>
              <a:gd name="connsiteX1" fmla="*/ 80411 w 358408"/>
              <a:gd name="connsiteY1" fmla="*/ 105685 h 6868800"/>
              <a:gd name="connsiteX2" fmla="*/ 255022 w 358408"/>
              <a:gd name="connsiteY2" fmla="*/ 0 h 6868800"/>
              <a:gd name="connsiteX3" fmla="*/ 358408 w 358408"/>
              <a:gd name="connsiteY3" fmla="*/ 6868800 h 6868800"/>
              <a:gd name="connsiteX4" fmla="*/ 0 w 358408"/>
              <a:gd name="connsiteY4" fmla="*/ 6868800 h 6868800"/>
              <a:gd name="connsiteX0" fmla="*/ 2933 w 361341"/>
              <a:gd name="connsiteY0" fmla="*/ 6868800 h 6868800"/>
              <a:gd name="connsiteX1" fmla="*/ 0 w 361341"/>
              <a:gd name="connsiteY1" fmla="*/ 10435 h 6868800"/>
              <a:gd name="connsiteX2" fmla="*/ 257955 w 361341"/>
              <a:gd name="connsiteY2" fmla="*/ 0 h 6868800"/>
              <a:gd name="connsiteX3" fmla="*/ 361341 w 361341"/>
              <a:gd name="connsiteY3" fmla="*/ 6868800 h 6868800"/>
              <a:gd name="connsiteX4" fmla="*/ 2933 w 361341"/>
              <a:gd name="connsiteY4" fmla="*/ 6868800 h 6868800"/>
              <a:gd name="connsiteX0" fmla="*/ 2933 w 361341"/>
              <a:gd name="connsiteY0" fmla="*/ 6858365 h 6858365"/>
              <a:gd name="connsiteX1" fmla="*/ 0 w 361341"/>
              <a:gd name="connsiteY1" fmla="*/ 0 h 6858365"/>
              <a:gd name="connsiteX2" fmla="*/ 144846 w 361341"/>
              <a:gd name="connsiteY2" fmla="*/ 1472 h 6858365"/>
              <a:gd name="connsiteX3" fmla="*/ 361341 w 361341"/>
              <a:gd name="connsiteY3" fmla="*/ 6858365 h 6858365"/>
              <a:gd name="connsiteX4" fmla="*/ 2933 w 361341"/>
              <a:gd name="connsiteY4" fmla="*/ 6858365 h 6858365"/>
              <a:gd name="connsiteX0" fmla="*/ 2933 w 361341"/>
              <a:gd name="connsiteY0" fmla="*/ 6860465 h 6860465"/>
              <a:gd name="connsiteX1" fmla="*/ 0 w 361341"/>
              <a:gd name="connsiteY1" fmla="*/ 2100 h 6860465"/>
              <a:gd name="connsiteX2" fmla="*/ 155562 w 361341"/>
              <a:gd name="connsiteY2" fmla="*/ 0 h 6860465"/>
              <a:gd name="connsiteX3" fmla="*/ 361341 w 361341"/>
              <a:gd name="connsiteY3" fmla="*/ 6860465 h 6860465"/>
              <a:gd name="connsiteX4" fmla="*/ 2933 w 361341"/>
              <a:gd name="connsiteY4" fmla="*/ 6860465 h 6860465"/>
              <a:gd name="connsiteX0" fmla="*/ 2933 w 361341"/>
              <a:gd name="connsiteY0" fmla="*/ 6860465 h 6860465"/>
              <a:gd name="connsiteX1" fmla="*/ 0 w 361341"/>
              <a:gd name="connsiteY1" fmla="*/ 2100 h 6860465"/>
              <a:gd name="connsiteX2" fmla="*/ 160325 w 361341"/>
              <a:gd name="connsiteY2" fmla="*/ 0 h 6860465"/>
              <a:gd name="connsiteX3" fmla="*/ 361341 w 361341"/>
              <a:gd name="connsiteY3" fmla="*/ 6860465 h 6860465"/>
              <a:gd name="connsiteX4" fmla="*/ 2933 w 361341"/>
              <a:gd name="connsiteY4" fmla="*/ 6860465 h 6860465"/>
              <a:gd name="connsiteX0" fmla="*/ 2933 w 361341"/>
              <a:gd name="connsiteY0" fmla="*/ 6859275 h 6859275"/>
              <a:gd name="connsiteX1" fmla="*/ 0 w 361341"/>
              <a:gd name="connsiteY1" fmla="*/ 910 h 6859275"/>
              <a:gd name="connsiteX2" fmla="*/ 163896 w 361341"/>
              <a:gd name="connsiteY2" fmla="*/ 0 h 6859275"/>
              <a:gd name="connsiteX3" fmla="*/ 361341 w 361341"/>
              <a:gd name="connsiteY3" fmla="*/ 6859275 h 6859275"/>
              <a:gd name="connsiteX4" fmla="*/ 2933 w 361341"/>
              <a:gd name="connsiteY4" fmla="*/ 6859275 h 6859275"/>
              <a:gd name="connsiteX0" fmla="*/ 2933 w 361341"/>
              <a:gd name="connsiteY0" fmla="*/ 6858365 h 6858365"/>
              <a:gd name="connsiteX1" fmla="*/ 0 w 361341"/>
              <a:gd name="connsiteY1" fmla="*/ 0 h 6858365"/>
              <a:gd name="connsiteX2" fmla="*/ 163896 w 361341"/>
              <a:gd name="connsiteY2" fmla="*/ 278 h 6858365"/>
              <a:gd name="connsiteX3" fmla="*/ 361341 w 361341"/>
              <a:gd name="connsiteY3" fmla="*/ 6858365 h 6858365"/>
              <a:gd name="connsiteX4" fmla="*/ 2933 w 361341"/>
              <a:gd name="connsiteY4" fmla="*/ 6858365 h 6858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341" h="6858365">
                <a:moveTo>
                  <a:pt x="2933" y="6858365"/>
                </a:moveTo>
                <a:cubicBezTo>
                  <a:pt x="1955" y="4572243"/>
                  <a:pt x="978" y="2286122"/>
                  <a:pt x="0" y="0"/>
                </a:cubicBezTo>
                <a:lnTo>
                  <a:pt x="163896" y="278"/>
                </a:lnTo>
                <a:lnTo>
                  <a:pt x="361341" y="6858365"/>
                </a:lnTo>
                <a:lnTo>
                  <a:pt x="2933" y="6858365"/>
                </a:lnTo>
                <a:close/>
              </a:path>
            </a:pathLst>
          </a:custGeom>
          <a:solidFill>
            <a:srgbClr val="0073CF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5486397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rgbClr val="009E3B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minuomavalitsus.ee/muud-toolauad/piirkondlikud-pohinaitajad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3E11E4B9-7CA4-30A4-CA81-AC65F6D3EE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3426" y="692727"/>
            <a:ext cx="9115424" cy="2663843"/>
          </a:xfrm>
        </p:spPr>
        <p:txBody>
          <a:bodyPr/>
          <a:lstStyle/>
          <a:p>
            <a:pPr algn="ctr"/>
            <a:r>
              <a:rPr lang="et-EE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Tapa valla 2022. aasta konsolideerimisgrupi majandusaasta aruanne </a:t>
            </a: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t-EE" dirty="0">
              <a:solidFill>
                <a:schemeClr val="bg1"/>
              </a:solidFill>
            </a:endParaRPr>
          </a:p>
        </p:txBody>
      </p:sp>
      <p:sp>
        <p:nvSpPr>
          <p:cNvPr id="5" name="Jaluse kohatäide 4">
            <a:extLst>
              <a:ext uri="{FF2B5EF4-FFF2-40B4-BE49-F238E27FC236}">
                <a16:creationId xmlns:a16="http://schemas.microsoft.com/office/drawing/2014/main" id="{30EFE545-E678-6FE2-B80F-9A79FC97D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>
                <a:solidFill>
                  <a:schemeClr val="bg1"/>
                </a:solidFill>
              </a:rPr>
              <a:t>Tapa Vallavalitsus | Pikk 15, Tapa | 322 9650 | vallavalitsus@tapa.ee | www.tapa.ee</a:t>
            </a:r>
            <a:endParaRPr lang="et-EE" dirty="0">
              <a:solidFill>
                <a:schemeClr val="bg1"/>
              </a:solidFill>
            </a:endParaRPr>
          </a:p>
        </p:txBody>
      </p:sp>
      <p:sp>
        <p:nvSpPr>
          <p:cNvPr id="4" name="Kuupäeva kohatäide 3">
            <a:extLst>
              <a:ext uri="{FF2B5EF4-FFF2-40B4-BE49-F238E27FC236}">
                <a16:creationId xmlns:a16="http://schemas.microsoft.com/office/drawing/2014/main" id="{7F50CEC1-D7F9-7386-90B1-9F4537C9C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4DB2C-3BBC-48AB-A593-4D12E399C25D}" type="datetime1">
              <a:rPr lang="et-EE" smtClean="0">
                <a:solidFill>
                  <a:schemeClr val="bg1"/>
                </a:solidFill>
              </a:rPr>
              <a:t>19.06.2023</a:t>
            </a:fld>
            <a:endParaRPr lang="et-EE" dirty="0">
              <a:solidFill>
                <a:schemeClr val="bg1"/>
              </a:solidFill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BCF72CB3-B4BE-7E08-649B-B352000FEA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t-EE" dirty="0"/>
              <a:t>Marko Teiva</a:t>
            </a:r>
          </a:p>
          <a:p>
            <a:r>
              <a:rPr lang="et-EE" dirty="0"/>
              <a:t>ettevõtlusspetsialist</a:t>
            </a:r>
          </a:p>
        </p:txBody>
      </p:sp>
    </p:spTree>
    <p:extLst>
      <p:ext uri="{BB962C8B-B14F-4D97-AF65-F5344CB8AC3E}">
        <p14:creationId xmlns:p14="http://schemas.microsoft.com/office/powerpoint/2010/main" val="2997100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FD76-4FB1-D8DD-F6F9-870D96FB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563418"/>
          </a:xfrm>
        </p:spPr>
        <p:txBody>
          <a:bodyPr>
            <a:normAutofit fontScale="90000"/>
          </a:bodyPr>
          <a:lstStyle/>
          <a:p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KONKURENTSIVÕIMELINE HARIDUS JA ELUKESTEV ÕPE NING MITMEKESINE JA ELAMUSTEROHKE VABAAJA TEGEVUS</a:t>
            </a: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6A562-C7FF-2706-38C4-F560EC35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43E03-1AB5-9201-4079-A5DE92809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EA668-E393-4F75-E0C6-6C6943A3F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10</a:t>
            </a:fld>
            <a:endParaRPr lang="et-EE"/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6DF7F65E-73E0-5F92-903F-DDD08509B4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0108" y="1173018"/>
            <a:ext cx="9430328" cy="5140671"/>
          </a:xfrm>
        </p:spPr>
      </p:pic>
    </p:spTree>
    <p:extLst>
      <p:ext uri="{BB962C8B-B14F-4D97-AF65-F5344CB8AC3E}">
        <p14:creationId xmlns:p14="http://schemas.microsoft.com/office/powerpoint/2010/main" val="3972216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FD76-4FB1-D8DD-F6F9-870D96FB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563418"/>
          </a:xfrm>
        </p:spPr>
        <p:txBody>
          <a:bodyPr>
            <a:normAutofit fontScale="90000"/>
          </a:bodyPr>
          <a:lstStyle/>
          <a:p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KONKURENTSIVÕIMELINE HARIDUS JA ELUKESTEV ÕPE NING MITMEKESINE JA ELAMUSTEROHKE VABAAJA TEGEVUS</a:t>
            </a: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6A562-C7FF-2706-38C4-F560EC35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43E03-1AB5-9201-4079-A5DE92809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EA668-E393-4F75-E0C6-6C6943A3F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11</a:t>
            </a:fld>
            <a:endParaRPr lang="et-EE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36BAED47-6855-24FD-62EA-ADCC32E577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1199" y="1253790"/>
            <a:ext cx="8405091" cy="5267083"/>
          </a:xfrm>
        </p:spPr>
      </p:pic>
    </p:spTree>
    <p:extLst>
      <p:ext uri="{BB962C8B-B14F-4D97-AF65-F5344CB8AC3E}">
        <p14:creationId xmlns:p14="http://schemas.microsoft.com/office/powerpoint/2010/main" val="506057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FD76-4FB1-D8DD-F6F9-870D96FB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563418"/>
          </a:xfrm>
        </p:spPr>
        <p:txBody>
          <a:bodyPr>
            <a:normAutofit fontScale="90000"/>
          </a:bodyPr>
          <a:lstStyle/>
          <a:p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KONKURENTSIVÕIMELINE HARIDUS JA ELUKESTEV ÕPE NING MITMEKESINE JA ELAMUSTEROHKE VABAAJA TEGEVUS</a:t>
            </a: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6A562-C7FF-2706-38C4-F560EC35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43E03-1AB5-9201-4079-A5DE92809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EA668-E393-4F75-E0C6-6C6943A3F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12</a:t>
            </a:fld>
            <a:endParaRPr lang="et-EE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AC69294-E81E-D9B9-64C1-B567E8DF65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8179" y="1283855"/>
            <a:ext cx="9690365" cy="5200567"/>
          </a:xfrm>
        </p:spPr>
      </p:pic>
    </p:spTree>
    <p:extLst>
      <p:ext uri="{BB962C8B-B14F-4D97-AF65-F5344CB8AC3E}">
        <p14:creationId xmlns:p14="http://schemas.microsoft.com/office/powerpoint/2010/main" val="42429061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FD76-4FB1-D8DD-F6F9-870D96FB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563418"/>
          </a:xfrm>
        </p:spPr>
        <p:txBody>
          <a:bodyPr>
            <a:normAutofit fontScale="90000"/>
          </a:bodyPr>
          <a:lstStyle/>
          <a:p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KONKURENTSIVÕIMELINE HARIDUS JA ELUKESTEV ÕPE NING MITMEKESINE JA ELAMUSTEROHKE VABAAJA TEGEVUS</a:t>
            </a: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6A562-C7FF-2706-38C4-F560EC35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43E03-1AB5-9201-4079-A5DE92809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EA668-E393-4F75-E0C6-6C6943A3F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13</a:t>
            </a:fld>
            <a:endParaRPr lang="et-EE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136C2B1-C001-6A24-1610-3BD51FF3F6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6572" y="1468608"/>
            <a:ext cx="10376919" cy="3722228"/>
          </a:xfrm>
        </p:spPr>
      </p:pic>
    </p:spTree>
    <p:extLst>
      <p:ext uri="{BB962C8B-B14F-4D97-AF65-F5344CB8AC3E}">
        <p14:creationId xmlns:p14="http://schemas.microsoft.com/office/powerpoint/2010/main" val="20047029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FD76-4FB1-D8DD-F6F9-870D96FB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563418"/>
          </a:xfrm>
        </p:spPr>
        <p:txBody>
          <a:bodyPr>
            <a:normAutofit fontScale="90000"/>
          </a:bodyPr>
          <a:lstStyle/>
          <a:p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KONKURENTSIVÕIMELINE HARIDUS JA ELUKESTEV ÕPE NING MITMEKESINE JA ELAMUSTEROHKE VABAAJA TEGEVUS</a:t>
            </a: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6A562-C7FF-2706-38C4-F560EC35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43E03-1AB5-9201-4079-A5DE92809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EA668-E393-4F75-E0C6-6C6943A3F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14</a:t>
            </a:fld>
            <a:endParaRPr lang="et-EE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570E1DC-B544-FA3C-91D4-AB4210FCED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556" y="1173018"/>
            <a:ext cx="8701875" cy="5232907"/>
          </a:xfrm>
        </p:spPr>
      </p:pic>
    </p:spTree>
    <p:extLst>
      <p:ext uri="{BB962C8B-B14F-4D97-AF65-F5344CB8AC3E}">
        <p14:creationId xmlns:p14="http://schemas.microsoft.com/office/powerpoint/2010/main" val="350633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FD76-4FB1-D8DD-F6F9-870D96FB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563418"/>
          </a:xfrm>
        </p:spPr>
        <p:txBody>
          <a:bodyPr>
            <a:normAutofit fontScale="90000"/>
          </a:bodyPr>
          <a:lstStyle/>
          <a:p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KONKURENTSIVÕIMELINE HARIDUS JA ELUKESTEV ÕPE NING MITMEKESINE JA ELAMUSTEROHKE VABAAJA TEGEVUS</a:t>
            </a: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6A562-C7FF-2706-38C4-F560EC35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43E03-1AB5-9201-4079-A5DE92809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EA668-E393-4F75-E0C6-6C6943A3F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15</a:t>
            </a:fld>
            <a:endParaRPr lang="et-EE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781531C-B4C9-09B8-BD5D-5F8002D058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8712" y="1173018"/>
            <a:ext cx="9205371" cy="5562319"/>
          </a:xfrm>
        </p:spPr>
      </p:pic>
    </p:spTree>
    <p:extLst>
      <p:ext uri="{BB962C8B-B14F-4D97-AF65-F5344CB8AC3E}">
        <p14:creationId xmlns:p14="http://schemas.microsoft.com/office/powerpoint/2010/main" val="32164199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FD76-4FB1-D8DD-F6F9-870D96FB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563418"/>
          </a:xfrm>
        </p:spPr>
        <p:txBody>
          <a:bodyPr>
            <a:normAutofit fontScale="90000"/>
          </a:bodyPr>
          <a:lstStyle/>
          <a:p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KONKURENTSIVÕIMELINE HARIDUS JA ELUKESTEV ÕPE NING MITMEKESINE JA ELAMUSTEROHKE VABAAJA TEGEVUS</a:t>
            </a: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6A562-C7FF-2706-38C4-F560EC35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43E03-1AB5-9201-4079-A5DE92809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EA668-E393-4F75-E0C6-6C6943A3F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16</a:t>
            </a:fld>
            <a:endParaRPr lang="et-EE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38A8107-1981-B95C-1AC2-67B5A3F815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3503" y="1155435"/>
            <a:ext cx="9195157" cy="5611143"/>
          </a:xfrm>
        </p:spPr>
      </p:pic>
    </p:spTree>
    <p:extLst>
      <p:ext uri="{BB962C8B-B14F-4D97-AF65-F5344CB8AC3E}">
        <p14:creationId xmlns:p14="http://schemas.microsoft.com/office/powerpoint/2010/main" val="28857541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FD76-4FB1-D8DD-F6F9-870D96FB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563418"/>
          </a:xfrm>
        </p:spPr>
        <p:txBody>
          <a:bodyPr>
            <a:normAutofit fontScale="90000"/>
          </a:bodyPr>
          <a:lstStyle/>
          <a:p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KONKURENTSIVÕIMELINE HARIDUS JA ELUKESTEV ÕPE NING MITMEKESINE JA ELAMUSTEROHKE VABAAJA TEGEVUS</a:t>
            </a: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6A562-C7FF-2706-38C4-F560EC35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43E03-1AB5-9201-4079-A5DE92809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EA668-E393-4F75-E0C6-6C6943A3F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17</a:t>
            </a:fld>
            <a:endParaRPr lang="et-EE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48EC79F-D86F-4F26-40CD-D5B0FE929E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5573" y="1177636"/>
            <a:ext cx="8863088" cy="5611091"/>
          </a:xfrm>
        </p:spPr>
      </p:pic>
    </p:spTree>
    <p:extLst>
      <p:ext uri="{BB962C8B-B14F-4D97-AF65-F5344CB8AC3E}">
        <p14:creationId xmlns:p14="http://schemas.microsoft.com/office/powerpoint/2010/main" val="1136284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FD76-4FB1-D8DD-F6F9-870D96FB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563418"/>
          </a:xfrm>
        </p:spPr>
        <p:txBody>
          <a:bodyPr>
            <a:normAutofit fontScale="90000"/>
          </a:bodyPr>
          <a:lstStyle/>
          <a:p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KONKURENTSIVÕIMELINE HARIDUS JA ELUKESTEV ÕPE NING MITMEKESINE JA ELAMUSTEROHKE VABAAJA TEGEVUS</a:t>
            </a: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6A562-C7FF-2706-38C4-F560EC35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43E03-1AB5-9201-4079-A5DE92809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EA668-E393-4F75-E0C6-6C6943A3F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18</a:t>
            </a:fld>
            <a:endParaRPr lang="et-EE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F31698E9-9434-154D-7427-8B67639B0D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3056" y="1407595"/>
            <a:ext cx="9540000" cy="4389816"/>
          </a:xfrm>
        </p:spPr>
      </p:pic>
    </p:spTree>
    <p:extLst>
      <p:ext uri="{BB962C8B-B14F-4D97-AF65-F5344CB8AC3E}">
        <p14:creationId xmlns:p14="http://schemas.microsoft.com/office/powerpoint/2010/main" val="39827568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FD76-4FB1-D8DD-F6F9-870D96FB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563418"/>
          </a:xfrm>
        </p:spPr>
        <p:txBody>
          <a:bodyPr>
            <a:normAutofit fontScale="90000"/>
          </a:bodyPr>
          <a:lstStyle/>
          <a:p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KONKURENTSIVÕIMELINE HARIDUS JA ELUKESTEV ÕPE NING MITMEKESINE JA ELAMUSTEROHKE VABAAJA TEGEVUS</a:t>
            </a: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6A562-C7FF-2706-38C4-F560EC35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43E03-1AB5-9201-4079-A5DE92809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EA668-E393-4F75-E0C6-6C6943A3F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19</a:t>
            </a:fld>
            <a:endParaRPr lang="et-EE"/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4B358AB9-FE85-E407-C6B8-0EECB3D8F3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4183" y="1256146"/>
            <a:ext cx="9337962" cy="5318408"/>
          </a:xfrm>
        </p:spPr>
      </p:pic>
    </p:spTree>
    <p:extLst>
      <p:ext uri="{BB962C8B-B14F-4D97-AF65-F5344CB8AC3E}">
        <p14:creationId xmlns:p14="http://schemas.microsoft.com/office/powerpoint/2010/main" val="3905670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18207-90C1-FBFE-DFE6-4DC28087E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628073"/>
          </a:xfrm>
        </p:spPr>
        <p:txBody>
          <a:bodyPr>
            <a:normAutofit/>
          </a:bodyPr>
          <a:lstStyle/>
          <a:p>
            <a:r>
              <a:rPr lang="et-EE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AVATUD, TARK JA KAASAV JUHTIMINE</a:t>
            </a:r>
            <a:endParaRPr lang="et-EE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3F6DF-D0BA-AA0F-6A02-A6942A53B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6B076-5DE4-C489-98B8-66B917B13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23F14-A469-AFE0-5275-3F47A0A80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2</a:t>
            </a:fld>
            <a:endParaRPr lang="et-EE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D73F9E1B-ADB6-7547-8B26-5AAC86E03F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1793637"/>
              </p:ext>
            </p:extLst>
          </p:nvPr>
        </p:nvGraphicFramePr>
        <p:xfrm>
          <a:off x="682840" y="1538867"/>
          <a:ext cx="10412623" cy="34929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8340">
                  <a:extLst>
                    <a:ext uri="{9D8B030D-6E8A-4147-A177-3AD203B41FA5}">
                      <a16:colId xmlns:a16="http://schemas.microsoft.com/office/drawing/2014/main" val="4192785203"/>
                    </a:ext>
                  </a:extLst>
                </a:gridCol>
                <a:gridCol w="1228153">
                  <a:extLst>
                    <a:ext uri="{9D8B030D-6E8A-4147-A177-3AD203B41FA5}">
                      <a16:colId xmlns:a16="http://schemas.microsoft.com/office/drawing/2014/main" val="2864091157"/>
                    </a:ext>
                  </a:extLst>
                </a:gridCol>
                <a:gridCol w="1192620">
                  <a:extLst>
                    <a:ext uri="{9D8B030D-6E8A-4147-A177-3AD203B41FA5}">
                      <a16:colId xmlns:a16="http://schemas.microsoft.com/office/drawing/2014/main" val="977091782"/>
                    </a:ext>
                  </a:extLst>
                </a:gridCol>
                <a:gridCol w="1352899">
                  <a:extLst>
                    <a:ext uri="{9D8B030D-6E8A-4147-A177-3AD203B41FA5}">
                      <a16:colId xmlns:a16="http://schemas.microsoft.com/office/drawing/2014/main" val="548881572"/>
                    </a:ext>
                  </a:extLst>
                </a:gridCol>
                <a:gridCol w="3107559">
                  <a:extLst>
                    <a:ext uri="{9D8B030D-6E8A-4147-A177-3AD203B41FA5}">
                      <a16:colId xmlns:a16="http://schemas.microsoft.com/office/drawing/2014/main" val="3676356379"/>
                    </a:ext>
                  </a:extLst>
                </a:gridCol>
                <a:gridCol w="1327949">
                  <a:extLst>
                    <a:ext uri="{9D8B030D-6E8A-4147-A177-3AD203B41FA5}">
                      <a16:colId xmlns:a16="http://schemas.microsoft.com/office/drawing/2014/main" val="1242095112"/>
                    </a:ext>
                  </a:extLst>
                </a:gridCol>
                <a:gridCol w="1035103">
                  <a:extLst>
                    <a:ext uri="{9D8B030D-6E8A-4147-A177-3AD203B41FA5}">
                      <a16:colId xmlns:a16="http://schemas.microsoft.com/office/drawing/2014/main" val="2581745537"/>
                    </a:ext>
                  </a:extLst>
                </a:gridCol>
              </a:tblGrid>
              <a:tr h="489737">
                <a:tc rowSpan="2">
                  <a:txBody>
                    <a:bodyPr/>
                    <a:lstStyle/>
                    <a:p>
                      <a:pPr marL="6350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dirty="0">
                          <a:effectLst/>
                        </a:rPr>
                        <a:t>Aasta </a:t>
                      </a:r>
                      <a:endParaRPr lang="et-EE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6350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dirty="0">
                          <a:effectLst/>
                        </a:rPr>
                        <a:t>lapsed 0-6</a:t>
                      </a:r>
                      <a:endParaRPr lang="et-EE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6350" indent="-6350" algn="just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dirty="0">
                          <a:effectLst/>
                        </a:rPr>
                        <a:t>lapsed 7-18</a:t>
                      </a:r>
                      <a:endParaRPr lang="et-EE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6350" indent="-6350" algn="just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lapsed 7-15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tööealised 19-64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6350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eakad 65-…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Rahvaarv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98457162"/>
                  </a:ext>
                </a:extLst>
              </a:tr>
              <a:tr h="375406">
                <a:tc vMerge="1">
                  <a:txBody>
                    <a:bodyPr/>
                    <a:lstStyle/>
                    <a:p>
                      <a:endParaRPr lang="et-E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t-E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t-E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t-E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t-E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t-E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" indent="153035" algn="l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KOKKU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88258749"/>
                  </a:ext>
                </a:extLst>
              </a:tr>
              <a:tr h="375406">
                <a:tc>
                  <a:txBody>
                    <a:bodyPr/>
                    <a:lstStyle/>
                    <a:p>
                      <a:pPr marL="6350" indent="-6350" algn="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2023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625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dirty="0">
                          <a:effectLst/>
                        </a:rPr>
                        <a:t>1 384</a:t>
                      </a:r>
                      <a:endParaRPr lang="et-EE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1 039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5 837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2 782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10 628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42703584"/>
                  </a:ext>
                </a:extLst>
              </a:tr>
              <a:tr h="375406">
                <a:tc>
                  <a:txBody>
                    <a:bodyPr/>
                    <a:lstStyle/>
                    <a:p>
                      <a:pPr marL="6350" indent="-6350" algn="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2022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606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dirty="0">
                          <a:effectLst/>
                        </a:rPr>
                        <a:t>1 350</a:t>
                      </a:r>
                      <a:endParaRPr lang="et-EE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1 012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5 842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2 751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10 549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99402979"/>
                  </a:ext>
                </a:extLst>
              </a:tr>
              <a:tr h="375406">
                <a:tc>
                  <a:txBody>
                    <a:bodyPr/>
                    <a:lstStyle/>
                    <a:p>
                      <a:pPr marL="6350" indent="-6350" algn="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2021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631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1 338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dirty="0">
                          <a:effectLst/>
                        </a:rPr>
                        <a:t>990</a:t>
                      </a:r>
                      <a:endParaRPr lang="et-EE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5 975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2 704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10 648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52520535"/>
                  </a:ext>
                </a:extLst>
              </a:tr>
              <a:tr h="375406">
                <a:tc>
                  <a:txBody>
                    <a:bodyPr/>
                    <a:lstStyle/>
                    <a:p>
                      <a:pPr marL="6350" indent="-6350" algn="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2020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722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1 377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1 016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dirty="0">
                          <a:effectLst/>
                        </a:rPr>
                        <a:t>6 097</a:t>
                      </a:r>
                      <a:endParaRPr lang="et-EE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2 565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10 761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33186207"/>
                  </a:ext>
                </a:extLst>
              </a:tr>
              <a:tr h="375406">
                <a:tc>
                  <a:txBody>
                    <a:bodyPr/>
                    <a:lstStyle/>
                    <a:p>
                      <a:pPr marL="6350" indent="-6350" algn="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2019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738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1 420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1 042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dirty="0">
                          <a:effectLst/>
                        </a:rPr>
                        <a:t>6 407</a:t>
                      </a:r>
                      <a:endParaRPr lang="et-EE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2 517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11 082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6853650"/>
                  </a:ext>
                </a:extLst>
              </a:tr>
              <a:tr h="375406">
                <a:tc>
                  <a:txBody>
                    <a:bodyPr/>
                    <a:lstStyle/>
                    <a:p>
                      <a:pPr marL="6350" indent="-6350" algn="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2018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735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1 473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1 063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dirty="0">
                          <a:effectLst/>
                        </a:rPr>
                        <a:t>6 529</a:t>
                      </a:r>
                      <a:endParaRPr lang="et-EE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dirty="0">
                          <a:effectLst/>
                        </a:rPr>
                        <a:t>2 515</a:t>
                      </a:r>
                      <a:endParaRPr lang="et-EE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dirty="0">
                          <a:effectLst/>
                        </a:rPr>
                        <a:t>11 252</a:t>
                      </a:r>
                      <a:endParaRPr lang="et-EE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78007378"/>
                  </a:ext>
                </a:extLst>
              </a:tr>
              <a:tr h="375406">
                <a:tc>
                  <a:txBody>
                    <a:bodyPr/>
                    <a:lstStyle/>
                    <a:p>
                      <a:pPr marL="6350" indent="-6350" algn="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2017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722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1 469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t-EE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6 705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effectLst/>
                        </a:rPr>
                        <a:t>2 485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dirty="0">
                          <a:effectLst/>
                        </a:rPr>
                        <a:t>11 381</a:t>
                      </a:r>
                      <a:endParaRPr lang="et-EE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645173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89507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FD76-4FB1-D8DD-F6F9-870D96FB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563418"/>
          </a:xfrm>
        </p:spPr>
        <p:txBody>
          <a:bodyPr>
            <a:normAutofit fontScale="90000"/>
          </a:bodyPr>
          <a:lstStyle/>
          <a:p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KONKURENTSIVÕIMELINE HARIDUS JA ELUKESTEV ÕPE NING MITMEKESINE JA ELAMUSTEROHKE VABAAJA TEGEVUS</a:t>
            </a: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6A562-C7FF-2706-38C4-F560EC35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43E03-1AB5-9201-4079-A5DE92809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EA668-E393-4F75-E0C6-6C6943A3F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20</a:t>
            </a:fld>
            <a:endParaRPr lang="et-EE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C20EB71-6B24-A42E-990F-9EA0AC3EA6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2000" y="1205058"/>
            <a:ext cx="8954727" cy="5436798"/>
          </a:xfrm>
        </p:spPr>
      </p:pic>
    </p:spTree>
    <p:extLst>
      <p:ext uri="{BB962C8B-B14F-4D97-AF65-F5344CB8AC3E}">
        <p14:creationId xmlns:p14="http://schemas.microsoft.com/office/powerpoint/2010/main" val="18323899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FD76-4FB1-D8DD-F6F9-870D96FB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563418"/>
          </a:xfrm>
        </p:spPr>
        <p:txBody>
          <a:bodyPr>
            <a:normAutofit fontScale="90000"/>
          </a:bodyPr>
          <a:lstStyle/>
          <a:p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KONKURENTSIVÕIMELINE HARIDUS JA ELUKESTEV ÕPE NING MITMEKESINE JA ELAMUSTEROHKE VABAAJA TEGEVUS</a:t>
            </a: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6A562-C7FF-2706-38C4-F560EC35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43E03-1AB5-9201-4079-A5DE92809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EA668-E393-4F75-E0C6-6C6943A3F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21</a:t>
            </a:fld>
            <a:endParaRPr lang="et-EE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7C5F0A2-F3A1-092B-13DA-E9C35BFAB9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3909" y="1338873"/>
            <a:ext cx="9862401" cy="5075864"/>
          </a:xfrm>
        </p:spPr>
      </p:pic>
    </p:spTree>
    <p:extLst>
      <p:ext uri="{BB962C8B-B14F-4D97-AF65-F5344CB8AC3E}">
        <p14:creationId xmlns:p14="http://schemas.microsoft.com/office/powerpoint/2010/main" val="36324839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FD76-4FB1-D8DD-F6F9-870D96FB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563418"/>
          </a:xfrm>
        </p:spPr>
        <p:txBody>
          <a:bodyPr>
            <a:normAutofit fontScale="90000"/>
          </a:bodyPr>
          <a:lstStyle/>
          <a:p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KONKURENTSIVÕIMELINE HARIDUS JA ELUKESTEV ÕPE NING MITMEKESINE JA ELAMUSTEROHKE VABAAJA TEGEVUS</a:t>
            </a: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6A562-C7FF-2706-38C4-F560EC35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43E03-1AB5-9201-4079-A5DE92809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EA668-E393-4F75-E0C6-6C6943A3F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22</a:t>
            </a:fld>
            <a:endParaRPr lang="et-EE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B87A536A-5910-39AB-3033-C593D41DC6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3813" y="1211551"/>
            <a:ext cx="9698478" cy="5194374"/>
          </a:xfrm>
        </p:spPr>
      </p:pic>
    </p:spTree>
    <p:extLst>
      <p:ext uri="{BB962C8B-B14F-4D97-AF65-F5344CB8AC3E}">
        <p14:creationId xmlns:p14="http://schemas.microsoft.com/office/powerpoint/2010/main" val="38068968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FD76-4FB1-D8DD-F6F9-870D96FB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563418"/>
          </a:xfrm>
        </p:spPr>
        <p:txBody>
          <a:bodyPr>
            <a:normAutofit fontScale="90000"/>
          </a:bodyPr>
          <a:lstStyle/>
          <a:p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KONKURENTSIVÕIMELINE HARIDUS JA ELUKESTEV ÕPE NING MITMEKESINE JA ELAMUSTEROHKE VABAAJA TEGEVUS</a:t>
            </a: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6A562-C7FF-2706-38C4-F560EC35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43E03-1AB5-9201-4079-A5DE92809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EA668-E393-4F75-E0C6-6C6943A3F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23</a:t>
            </a:fld>
            <a:endParaRPr lang="et-EE"/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2B81836B-C834-E4D3-2A21-EB174B8377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3741" y="1376218"/>
            <a:ext cx="9762514" cy="5228149"/>
          </a:xfrm>
        </p:spPr>
      </p:pic>
    </p:spTree>
    <p:extLst>
      <p:ext uri="{BB962C8B-B14F-4D97-AF65-F5344CB8AC3E}">
        <p14:creationId xmlns:p14="http://schemas.microsoft.com/office/powerpoint/2010/main" val="29498153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FD76-4FB1-D8DD-F6F9-870D96FB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563418"/>
          </a:xfrm>
        </p:spPr>
        <p:txBody>
          <a:bodyPr>
            <a:normAutofit fontScale="90000"/>
          </a:bodyPr>
          <a:lstStyle/>
          <a:p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UUENDUSLIK JA MITMEKESINE ETTEVÕTLUS NING ATRAKTIIVNE KÜLASTUSKESKKOND</a:t>
            </a:r>
            <a:b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6A562-C7FF-2706-38C4-F560EC35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43E03-1AB5-9201-4079-A5DE92809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EA668-E393-4F75-E0C6-6C6943A3F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24</a:t>
            </a:fld>
            <a:endParaRPr lang="et-EE"/>
          </a:p>
        </p:txBody>
      </p:sp>
      <p:graphicFrame>
        <p:nvGraphicFramePr>
          <p:cNvPr id="14" name="Content Placeholder 13">
            <a:extLst>
              <a:ext uri="{FF2B5EF4-FFF2-40B4-BE49-F238E27FC236}">
                <a16:creationId xmlns:a16="http://schemas.microsoft.com/office/drawing/2014/main" id="{8B9A9EF1-B39A-4256-81E0-6BC3D8A396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3778244"/>
              </p:ext>
            </p:extLst>
          </p:nvPr>
        </p:nvGraphicFramePr>
        <p:xfrm>
          <a:off x="1163781" y="1560945"/>
          <a:ext cx="8211128" cy="335425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978630">
                  <a:extLst>
                    <a:ext uri="{9D8B030D-6E8A-4147-A177-3AD203B41FA5}">
                      <a16:colId xmlns:a16="http://schemas.microsoft.com/office/drawing/2014/main" val="3777543745"/>
                    </a:ext>
                  </a:extLst>
                </a:gridCol>
                <a:gridCol w="757278">
                  <a:extLst>
                    <a:ext uri="{9D8B030D-6E8A-4147-A177-3AD203B41FA5}">
                      <a16:colId xmlns:a16="http://schemas.microsoft.com/office/drawing/2014/main" val="1772622399"/>
                    </a:ext>
                  </a:extLst>
                </a:gridCol>
                <a:gridCol w="755568">
                  <a:extLst>
                    <a:ext uri="{9D8B030D-6E8A-4147-A177-3AD203B41FA5}">
                      <a16:colId xmlns:a16="http://schemas.microsoft.com/office/drawing/2014/main" val="1775795310"/>
                    </a:ext>
                  </a:extLst>
                </a:gridCol>
                <a:gridCol w="755568">
                  <a:extLst>
                    <a:ext uri="{9D8B030D-6E8A-4147-A177-3AD203B41FA5}">
                      <a16:colId xmlns:a16="http://schemas.microsoft.com/office/drawing/2014/main" val="2425003443"/>
                    </a:ext>
                  </a:extLst>
                </a:gridCol>
                <a:gridCol w="757278">
                  <a:extLst>
                    <a:ext uri="{9D8B030D-6E8A-4147-A177-3AD203B41FA5}">
                      <a16:colId xmlns:a16="http://schemas.microsoft.com/office/drawing/2014/main" val="1019061917"/>
                    </a:ext>
                  </a:extLst>
                </a:gridCol>
                <a:gridCol w="755568">
                  <a:extLst>
                    <a:ext uri="{9D8B030D-6E8A-4147-A177-3AD203B41FA5}">
                      <a16:colId xmlns:a16="http://schemas.microsoft.com/office/drawing/2014/main" val="2805188067"/>
                    </a:ext>
                  </a:extLst>
                </a:gridCol>
                <a:gridCol w="723052">
                  <a:extLst>
                    <a:ext uri="{9D8B030D-6E8A-4147-A177-3AD203B41FA5}">
                      <a16:colId xmlns:a16="http://schemas.microsoft.com/office/drawing/2014/main" val="1354532760"/>
                    </a:ext>
                  </a:extLst>
                </a:gridCol>
                <a:gridCol w="728186">
                  <a:extLst>
                    <a:ext uri="{9D8B030D-6E8A-4147-A177-3AD203B41FA5}">
                      <a16:colId xmlns:a16="http://schemas.microsoft.com/office/drawing/2014/main" val="3127609579"/>
                    </a:ext>
                  </a:extLst>
                </a:gridCol>
              </a:tblGrid>
              <a:tr h="479677">
                <a:tc>
                  <a:txBody>
                    <a:bodyPr/>
                    <a:lstStyle/>
                    <a:p>
                      <a:pPr marL="6794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b="1" spc="-1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Näitaja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6794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b="1" spc="-2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b="1" spc="-2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b="1" spc="-2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6921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b="1" spc="-2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6921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b="1" spc="-2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b="1" spc="-2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2027+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2487209"/>
                  </a:ext>
                </a:extLst>
              </a:tr>
              <a:tr h="479677">
                <a:tc>
                  <a:txBody>
                    <a:bodyPr/>
                    <a:lstStyle/>
                    <a:p>
                      <a:pPr marL="67945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Ettevõtete arv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646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spc="-2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658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5756522"/>
                  </a:ext>
                </a:extLst>
              </a:tr>
              <a:tr h="460216">
                <a:tc>
                  <a:txBody>
                    <a:bodyPr/>
                    <a:lstStyle/>
                    <a:p>
                      <a:pPr marL="67945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Palgatöötaja</a:t>
                      </a:r>
                      <a:r>
                        <a:rPr lang="et-EE" sz="1600" spc="-4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kuu</a:t>
                      </a:r>
                      <a:r>
                        <a:rPr lang="et-EE" sz="1600" spc="-4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keskmine</a:t>
                      </a:r>
                      <a:r>
                        <a:rPr lang="et-EE" sz="1600" spc="-4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t-EE" sz="1600" spc="-1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brutotulu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1 213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spc="-2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1 391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310291"/>
                  </a:ext>
                </a:extLst>
              </a:tr>
              <a:tr h="460216">
                <a:tc>
                  <a:txBody>
                    <a:bodyPr/>
                    <a:lstStyle/>
                    <a:p>
                      <a:pPr marL="67945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Brutotulu suhe maakonna keskmisesse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94,1%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spc="-2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95,0%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säilib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säilib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säilib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säilib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0618780"/>
                  </a:ext>
                </a:extLst>
              </a:tr>
              <a:tr h="460216">
                <a:tc>
                  <a:txBody>
                    <a:bodyPr/>
                    <a:lstStyle/>
                    <a:p>
                      <a:pPr marL="67945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Brutotulu suhe Eesti keskmisesse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82,5%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spc="-2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81,0%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säilib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säilib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säilib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säilib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3225678"/>
                  </a:ext>
                </a:extLst>
              </a:tr>
              <a:tr h="460216">
                <a:tc>
                  <a:txBody>
                    <a:bodyPr/>
                    <a:lstStyle/>
                    <a:p>
                      <a:pPr marL="67945" marR="1257300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Tööhõive määr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66%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spc="-25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5639653"/>
                  </a:ext>
                </a:extLst>
              </a:tr>
              <a:tr h="460216">
                <a:tc>
                  <a:txBody>
                    <a:bodyPr/>
                    <a:lstStyle/>
                    <a:p>
                      <a:pPr marL="67945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Elanike</a:t>
                      </a:r>
                      <a:r>
                        <a:rPr lang="et-EE" sz="1600" spc="-4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rahulolu</a:t>
                      </a:r>
                      <a:r>
                        <a:rPr lang="et-EE" sz="1600" spc="-3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ettevõtluskeskkonnaga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4,62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t-EE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5426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44421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8F0B79-5454-2C79-6AB9-5A243A6C7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70E471-C0AB-7B37-B8A7-8B8A0B2C3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28F6EC-F5AD-E22C-B95B-BD49B2368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25</a:t>
            </a:fld>
            <a:endParaRPr lang="et-EE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FF071E67-F615-2FD9-8884-C911AA1DEB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4935" y="526473"/>
            <a:ext cx="9997065" cy="5601498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B15E4DD-2B89-FBAD-2BFF-7EEF13D6F2FC}"/>
              </a:ext>
            </a:extLst>
          </p:cNvPr>
          <p:cNvSpPr txBox="1"/>
          <p:nvPr/>
        </p:nvSpPr>
        <p:spPr>
          <a:xfrm>
            <a:off x="882000" y="6250849"/>
            <a:ext cx="83889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t-EE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https://minuomavalitsus.ee/muud-toolauad/piirkondlikud-pohinaitajad</a:t>
            </a:r>
            <a:r>
              <a:rPr lang="et-EE" dirty="0">
                <a:solidFill>
                  <a:schemeClr val="bg1"/>
                </a:solidFill>
              </a:rPr>
              <a:t>  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99ED7C8-DE6B-C356-3AB4-626EA211AC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710" y="182404"/>
            <a:ext cx="9217951" cy="42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435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625F26-E870-D73D-714F-53D72780F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3C0C86-CD66-7C65-3B08-D7E4EAF8F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Tapa Vallavalitsus | Pikk 15, Tapa | 322 9650 | vallavalitsus@tapa.ee | www.tapa.ee</a:t>
            </a:r>
            <a:endParaRPr lang="et-E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25E9FF-99D8-E00A-3D14-71808A68C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26</a:t>
            </a:fld>
            <a:endParaRPr lang="et-E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7FEC01-066D-D05F-BDAA-FAE7E84A7C8D}"/>
              </a:ext>
            </a:extLst>
          </p:cNvPr>
          <p:cNvSpPr txBox="1"/>
          <p:nvPr/>
        </p:nvSpPr>
        <p:spPr>
          <a:xfrm>
            <a:off x="1029781" y="6405925"/>
            <a:ext cx="83889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t-EE" dirty="0">
                <a:solidFill>
                  <a:schemeClr val="bg1"/>
                </a:solidFill>
              </a:rPr>
              <a:t>https://minuomavalitsus.ee/omavalitsuste-finantsolukorra-indeks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5DAEC70-E196-C2F5-CBEF-44C1EDD99A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822" y="923635"/>
            <a:ext cx="9854665" cy="487708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C31E2EA-74AE-9EA9-CF33-1219E136506D}"/>
              </a:ext>
            </a:extLst>
          </p:cNvPr>
          <p:cNvSpPr txBox="1"/>
          <p:nvPr/>
        </p:nvSpPr>
        <p:spPr>
          <a:xfrm>
            <a:off x="522822" y="297869"/>
            <a:ext cx="957252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t-EE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UUENDUSLIK JA MITMEKESINE ETTEVÕTLUS NING ATRAKTIIVNE KÜLASTUSKESKKOND</a:t>
            </a:r>
            <a:endParaRPr lang="et-EE" sz="1600" dirty="0"/>
          </a:p>
        </p:txBody>
      </p:sp>
    </p:spTree>
    <p:extLst>
      <p:ext uri="{BB962C8B-B14F-4D97-AF65-F5344CB8AC3E}">
        <p14:creationId xmlns:p14="http://schemas.microsoft.com/office/powerpoint/2010/main" val="39584466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518C182-194E-11D3-DCF7-60608762C8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3590" y="861645"/>
            <a:ext cx="9887829" cy="502682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825CC-5180-7F76-91ED-5E949DCA2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66BB4-3E01-3119-EF64-DDEF1608C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A8F56-6234-C71B-0C3A-F18F621E1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27</a:t>
            </a:fld>
            <a:endParaRPr lang="et-E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BA8D96-8859-6100-7413-40E8FAC3DCC1}"/>
              </a:ext>
            </a:extLst>
          </p:cNvPr>
          <p:cNvSpPr txBox="1"/>
          <p:nvPr/>
        </p:nvSpPr>
        <p:spPr>
          <a:xfrm>
            <a:off x="792018" y="215314"/>
            <a:ext cx="935874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t-EE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UUENDUSLIK JA MITMEKESINE ETTEVÕTLUS NING ATRAKTIIVNE KÜLASTUSKESKKOND</a:t>
            </a:r>
            <a:endParaRPr lang="et-EE" sz="1600" dirty="0"/>
          </a:p>
        </p:txBody>
      </p:sp>
    </p:spTree>
    <p:extLst>
      <p:ext uri="{BB962C8B-B14F-4D97-AF65-F5344CB8AC3E}">
        <p14:creationId xmlns:p14="http://schemas.microsoft.com/office/powerpoint/2010/main" val="12739739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825CC-5180-7F76-91ED-5E949DCA2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66BB4-3E01-3119-EF64-DDEF1608C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A8F56-6234-C71B-0C3A-F18F621E1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28</a:t>
            </a:fld>
            <a:endParaRPr lang="et-E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BA8D96-8859-6100-7413-40E8FAC3DCC1}"/>
              </a:ext>
            </a:extLst>
          </p:cNvPr>
          <p:cNvSpPr txBox="1"/>
          <p:nvPr/>
        </p:nvSpPr>
        <p:spPr>
          <a:xfrm>
            <a:off x="792018" y="215314"/>
            <a:ext cx="935874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t-EE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UUENDUSLIK JA MITMEKESINE ETTEVÕTLUS NING ATRAKTIIVNE KÜLASTUSKESKKOND</a:t>
            </a:r>
            <a:endParaRPr lang="et-EE" sz="160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95A4162-80D5-4AA9-CC5F-C9300C717F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3906" y="553868"/>
            <a:ext cx="10245243" cy="5852057"/>
          </a:xfrm>
        </p:spPr>
      </p:pic>
    </p:spTree>
    <p:extLst>
      <p:ext uri="{BB962C8B-B14F-4D97-AF65-F5344CB8AC3E}">
        <p14:creationId xmlns:p14="http://schemas.microsoft.com/office/powerpoint/2010/main" val="36400492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825CC-5180-7F76-91ED-5E949DCA2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66BB4-3E01-3119-EF64-DDEF1608C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A8F56-6234-C71B-0C3A-F18F621E1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29</a:t>
            </a:fld>
            <a:endParaRPr lang="et-E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BA8D96-8859-6100-7413-40E8FAC3DCC1}"/>
              </a:ext>
            </a:extLst>
          </p:cNvPr>
          <p:cNvSpPr txBox="1"/>
          <p:nvPr/>
        </p:nvSpPr>
        <p:spPr>
          <a:xfrm>
            <a:off x="792018" y="215314"/>
            <a:ext cx="9358746" cy="368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" indent="-6350">
              <a:lnSpc>
                <a:spcPct val="107000"/>
              </a:lnSpc>
              <a:spcAft>
                <a:spcPts val="15"/>
              </a:spcAft>
            </a:pPr>
            <a:r>
              <a:rPr lang="et-EE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KVALITEETNE</a:t>
            </a:r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VÄÄRTUSLIK, TURVALINE JA KUTSUV ELUKESKKOND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E5F05E78-F8CB-A230-9AEC-07184497C2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4474491"/>
              </p:ext>
            </p:extLst>
          </p:nvPr>
        </p:nvGraphicFramePr>
        <p:xfrm>
          <a:off x="792018" y="923636"/>
          <a:ext cx="8693727" cy="494177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153695">
                  <a:extLst>
                    <a:ext uri="{9D8B030D-6E8A-4147-A177-3AD203B41FA5}">
                      <a16:colId xmlns:a16="http://schemas.microsoft.com/office/drawing/2014/main" val="21739228"/>
                    </a:ext>
                  </a:extLst>
                </a:gridCol>
                <a:gridCol w="801787">
                  <a:extLst>
                    <a:ext uri="{9D8B030D-6E8A-4147-A177-3AD203B41FA5}">
                      <a16:colId xmlns:a16="http://schemas.microsoft.com/office/drawing/2014/main" val="2360231204"/>
                    </a:ext>
                  </a:extLst>
                </a:gridCol>
                <a:gridCol w="799975">
                  <a:extLst>
                    <a:ext uri="{9D8B030D-6E8A-4147-A177-3AD203B41FA5}">
                      <a16:colId xmlns:a16="http://schemas.microsoft.com/office/drawing/2014/main" val="2284348687"/>
                    </a:ext>
                  </a:extLst>
                </a:gridCol>
                <a:gridCol w="799975">
                  <a:extLst>
                    <a:ext uri="{9D8B030D-6E8A-4147-A177-3AD203B41FA5}">
                      <a16:colId xmlns:a16="http://schemas.microsoft.com/office/drawing/2014/main" val="1335942034"/>
                    </a:ext>
                  </a:extLst>
                </a:gridCol>
                <a:gridCol w="801787">
                  <a:extLst>
                    <a:ext uri="{9D8B030D-6E8A-4147-A177-3AD203B41FA5}">
                      <a16:colId xmlns:a16="http://schemas.microsoft.com/office/drawing/2014/main" val="41945628"/>
                    </a:ext>
                  </a:extLst>
                </a:gridCol>
                <a:gridCol w="799975">
                  <a:extLst>
                    <a:ext uri="{9D8B030D-6E8A-4147-A177-3AD203B41FA5}">
                      <a16:colId xmlns:a16="http://schemas.microsoft.com/office/drawing/2014/main" val="475367977"/>
                    </a:ext>
                  </a:extLst>
                </a:gridCol>
                <a:gridCol w="765549">
                  <a:extLst>
                    <a:ext uri="{9D8B030D-6E8A-4147-A177-3AD203B41FA5}">
                      <a16:colId xmlns:a16="http://schemas.microsoft.com/office/drawing/2014/main" val="1328396647"/>
                    </a:ext>
                  </a:extLst>
                </a:gridCol>
                <a:gridCol w="770984">
                  <a:extLst>
                    <a:ext uri="{9D8B030D-6E8A-4147-A177-3AD203B41FA5}">
                      <a16:colId xmlns:a16="http://schemas.microsoft.com/office/drawing/2014/main" val="2904050228"/>
                    </a:ext>
                  </a:extLst>
                </a:gridCol>
              </a:tblGrid>
              <a:tr h="264988">
                <a:tc>
                  <a:txBody>
                    <a:bodyPr/>
                    <a:lstStyle/>
                    <a:p>
                      <a:pPr marL="6794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b="1" spc="-1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Näitaja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6794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b="1" spc="-2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b="1" spc="-2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b="1" spc="-2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6921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b="1" spc="-2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6921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b="1" spc="-2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b="1" spc="-2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2027+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2013303"/>
                  </a:ext>
                </a:extLst>
              </a:tr>
              <a:tr h="796378">
                <a:tc>
                  <a:txBody>
                    <a:bodyPr/>
                    <a:lstStyle/>
                    <a:p>
                      <a:pPr marL="67945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  <a:tabLst>
                          <a:tab pos="1952625" algn="l"/>
                          <a:tab pos="2042795" algn="l"/>
                        </a:tabLs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Väljastatud ehituslubade arv, kasutuslubade arv, projekteerimistingimuste arv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News Gothic MT" panose="020B0504020203020204" pitchFamily="34" charset="0"/>
                          <a:cs typeface="Times New Roman" panose="02020603050405020304" pitchFamily="18" charset="0"/>
                        </a:rPr>
                        <a:t>61 (92)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News Gothic MT" panose="020B0504020203020204" pitchFamily="34" charset="0"/>
                          <a:cs typeface="Times New Roman" panose="02020603050405020304" pitchFamily="18" charset="0"/>
                        </a:rPr>
                        <a:t>28 (68)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spc="-2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 (74)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spc="-2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 (83)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spc="-2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8462765"/>
                  </a:ext>
                </a:extLst>
              </a:tr>
              <a:tr h="531063">
                <a:tc>
                  <a:txBody>
                    <a:bodyPr/>
                    <a:lstStyle/>
                    <a:p>
                      <a:pPr marL="67945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  <a:tabLst>
                          <a:tab pos="1952625" algn="l"/>
                          <a:tab pos="2042795" algn="l"/>
                        </a:tabLs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Korterite ja hoonestatud elamumaaga tehtud ostu-müügitehingute keskmine €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13 230,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36 623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spc="-2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16 814,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spc="-2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52 902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2636631"/>
                  </a:ext>
                </a:extLst>
              </a:tr>
              <a:tr h="254238">
                <a:tc>
                  <a:txBody>
                    <a:bodyPr/>
                    <a:lstStyle/>
                    <a:p>
                      <a:pPr marL="67945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  <a:tabLst>
                          <a:tab pos="1952625" algn="l"/>
                          <a:tab pos="2042795" algn="l"/>
                        </a:tabLs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Tapa keskmine korteri ruutmeetri hind €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598,7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537,51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7182430"/>
                  </a:ext>
                </a:extLst>
              </a:tr>
              <a:tr h="531063">
                <a:tc>
                  <a:txBody>
                    <a:bodyPr/>
                    <a:lstStyle/>
                    <a:p>
                      <a:pPr marL="67945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  <a:tabLst>
                          <a:tab pos="1952625" algn="l"/>
                          <a:tab pos="2042795" algn="l"/>
                        </a:tabLs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Tamsalu linna keskmine korteri ruutmeetri hind €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227,1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spc="-2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215,16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0682770"/>
                  </a:ext>
                </a:extLst>
              </a:tr>
              <a:tr h="531063">
                <a:tc>
                  <a:txBody>
                    <a:bodyPr/>
                    <a:lstStyle/>
                    <a:p>
                      <a:pPr marL="67945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  <a:tabLst>
                          <a:tab pos="1952625" algn="l"/>
                          <a:tab pos="2042795" algn="l"/>
                        </a:tabLs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Korterite ja hoonestatud elamumaaga tehtud ostu-müügitehingute arv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315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spc="-2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250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8407625"/>
                  </a:ext>
                </a:extLst>
              </a:tr>
              <a:tr h="525308">
                <a:tc>
                  <a:txBody>
                    <a:bodyPr/>
                    <a:lstStyle/>
                    <a:p>
                      <a:pPr marL="67945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News Gothic MT" panose="020B0504020203020204" pitchFamily="34" charset="0"/>
                          <a:cs typeface="Times New Roman" panose="02020603050405020304" pitchFamily="18" charset="0"/>
                        </a:rPr>
                        <a:t>Kogutud olmejäätmete hulk tonni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aastas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3 219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2 490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säilib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säilib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väheneb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väheneb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väheneb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4274215"/>
                  </a:ext>
                </a:extLst>
              </a:tr>
              <a:tr h="525308">
                <a:tc>
                  <a:txBody>
                    <a:bodyPr/>
                    <a:lstStyle/>
                    <a:p>
                      <a:pPr marL="67945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News Gothic MT" panose="020B0504020203020204" pitchFamily="34" charset="0"/>
                          <a:cs typeface="Times New Roman" panose="02020603050405020304" pitchFamily="18" charset="0"/>
                        </a:rPr>
                        <a:t>Olmejäätmete teke elaniku kohta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marR="116840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aastas kg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299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236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säilib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säilib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väheneb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väheneb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väheneb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0579954"/>
                  </a:ext>
                </a:extLst>
              </a:tr>
              <a:tr h="531063">
                <a:tc>
                  <a:txBody>
                    <a:bodyPr/>
                    <a:lstStyle/>
                    <a:p>
                      <a:pPr marL="67945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Elanike rahulolu keskkonna- ja kommunaalteenustega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6,08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spc="-2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kasvab</a:t>
                      </a:r>
                      <a:endParaRPr lang="et-EE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600" spc="-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t-EE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9495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1898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18207-90C1-FBFE-DFE6-4DC28087E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628073"/>
          </a:xfrm>
        </p:spPr>
        <p:txBody>
          <a:bodyPr>
            <a:normAutofit/>
          </a:bodyPr>
          <a:lstStyle/>
          <a:p>
            <a:r>
              <a:rPr lang="et-EE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AVATUD, TARK JA KAASAV JUHTIMINE</a:t>
            </a:r>
            <a:endParaRPr lang="et-EE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3F6DF-D0BA-AA0F-6A02-A6942A53B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6B076-5DE4-C489-98B8-66B917B13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23F14-A469-AFE0-5275-3F47A0A80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3</a:t>
            </a:fld>
            <a:endParaRPr lang="et-EE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F8F9B33A-458E-9A66-7C9D-9ED3BCC324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2879747"/>
              </p:ext>
            </p:extLst>
          </p:nvPr>
        </p:nvGraphicFramePr>
        <p:xfrm>
          <a:off x="591015" y="1360450"/>
          <a:ext cx="9830923" cy="41594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58">
                  <a:extLst>
                    <a:ext uri="{9D8B030D-6E8A-4147-A177-3AD203B41FA5}">
                      <a16:colId xmlns:a16="http://schemas.microsoft.com/office/drawing/2014/main" val="1535770002"/>
                    </a:ext>
                  </a:extLst>
                </a:gridCol>
                <a:gridCol w="1160281">
                  <a:extLst>
                    <a:ext uri="{9D8B030D-6E8A-4147-A177-3AD203B41FA5}">
                      <a16:colId xmlns:a16="http://schemas.microsoft.com/office/drawing/2014/main" val="1465828141"/>
                    </a:ext>
                  </a:extLst>
                </a:gridCol>
                <a:gridCol w="1038354">
                  <a:extLst>
                    <a:ext uri="{9D8B030D-6E8A-4147-A177-3AD203B41FA5}">
                      <a16:colId xmlns:a16="http://schemas.microsoft.com/office/drawing/2014/main" val="1541924755"/>
                    </a:ext>
                  </a:extLst>
                </a:gridCol>
                <a:gridCol w="914458">
                  <a:extLst>
                    <a:ext uri="{9D8B030D-6E8A-4147-A177-3AD203B41FA5}">
                      <a16:colId xmlns:a16="http://schemas.microsoft.com/office/drawing/2014/main" val="1747916285"/>
                    </a:ext>
                  </a:extLst>
                </a:gridCol>
                <a:gridCol w="2861371">
                  <a:extLst>
                    <a:ext uri="{9D8B030D-6E8A-4147-A177-3AD203B41FA5}">
                      <a16:colId xmlns:a16="http://schemas.microsoft.com/office/drawing/2014/main" val="792560013"/>
                    </a:ext>
                  </a:extLst>
                </a:gridCol>
                <a:gridCol w="1490666">
                  <a:extLst>
                    <a:ext uri="{9D8B030D-6E8A-4147-A177-3AD203B41FA5}">
                      <a16:colId xmlns:a16="http://schemas.microsoft.com/office/drawing/2014/main" val="4105902464"/>
                    </a:ext>
                  </a:extLst>
                </a:gridCol>
                <a:gridCol w="1451335">
                  <a:extLst>
                    <a:ext uri="{9D8B030D-6E8A-4147-A177-3AD203B41FA5}">
                      <a16:colId xmlns:a16="http://schemas.microsoft.com/office/drawing/2014/main" val="4079427792"/>
                    </a:ext>
                  </a:extLst>
                </a:gridCol>
              </a:tblGrid>
              <a:tr h="924311">
                <a:tc>
                  <a:txBody>
                    <a:bodyPr/>
                    <a:lstStyle/>
                    <a:p>
                      <a:pPr marL="6350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 dirty="0">
                          <a:effectLst/>
                        </a:rPr>
                        <a:t> </a:t>
                      </a:r>
                      <a:endParaRPr lang="et-EE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 dirty="0">
                          <a:effectLst/>
                        </a:rPr>
                        <a:t>lapsed 0-6 </a:t>
                      </a:r>
                      <a:endParaRPr lang="et-EE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lapsed 7-18 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lapsed 7-15 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tööealised 19-64 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l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eakad 65-… 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Rahvaarv KOKKU 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28890509"/>
                  </a:ext>
                </a:extLst>
              </a:tr>
              <a:tr h="462157">
                <a:tc>
                  <a:txBody>
                    <a:bodyPr/>
                    <a:lstStyle/>
                    <a:p>
                      <a:pPr marL="6350" indent="-6350" algn="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2023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 dirty="0">
                          <a:effectLst/>
                        </a:rPr>
                        <a:t>19</a:t>
                      </a:r>
                      <a:endParaRPr lang="et-EE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34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27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-5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31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 dirty="0">
                          <a:effectLst/>
                        </a:rPr>
                        <a:t>79</a:t>
                      </a:r>
                      <a:endParaRPr lang="et-EE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83443083"/>
                  </a:ext>
                </a:extLst>
              </a:tr>
              <a:tr h="462157">
                <a:tc>
                  <a:txBody>
                    <a:bodyPr/>
                    <a:lstStyle/>
                    <a:p>
                      <a:pPr marL="6350" indent="-6350" algn="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2022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-25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 dirty="0">
                          <a:effectLst/>
                        </a:rPr>
                        <a:t>12</a:t>
                      </a:r>
                      <a:endParaRPr lang="et-EE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22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-133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47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-99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64559036"/>
                  </a:ext>
                </a:extLst>
              </a:tr>
              <a:tr h="462157">
                <a:tc>
                  <a:txBody>
                    <a:bodyPr/>
                    <a:lstStyle/>
                    <a:p>
                      <a:pPr marL="6350" indent="-6350" algn="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2021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-91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-39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 dirty="0">
                          <a:effectLst/>
                        </a:rPr>
                        <a:t>-26</a:t>
                      </a:r>
                      <a:endParaRPr lang="et-EE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-122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139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-113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73792939"/>
                  </a:ext>
                </a:extLst>
              </a:tr>
              <a:tr h="462157">
                <a:tc>
                  <a:txBody>
                    <a:bodyPr/>
                    <a:lstStyle/>
                    <a:p>
                      <a:pPr marL="6350" indent="-6350" algn="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2020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-16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-43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 dirty="0">
                          <a:effectLst/>
                        </a:rPr>
                        <a:t>-26</a:t>
                      </a:r>
                      <a:endParaRPr lang="et-EE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-310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48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-321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60362532"/>
                  </a:ext>
                </a:extLst>
              </a:tr>
              <a:tr h="462157">
                <a:tc>
                  <a:txBody>
                    <a:bodyPr/>
                    <a:lstStyle/>
                    <a:p>
                      <a:pPr marL="6350" indent="-6350" algn="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2019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3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-53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-21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 dirty="0">
                          <a:effectLst/>
                        </a:rPr>
                        <a:t>-122</a:t>
                      </a:r>
                      <a:endParaRPr lang="et-EE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2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-170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9591806"/>
                  </a:ext>
                </a:extLst>
              </a:tr>
              <a:tr h="462157">
                <a:tc>
                  <a:txBody>
                    <a:bodyPr/>
                    <a:lstStyle/>
                    <a:p>
                      <a:pPr marL="6350" indent="-6350" algn="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2018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13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4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t-EE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 dirty="0">
                          <a:effectLst/>
                        </a:rPr>
                        <a:t>-176</a:t>
                      </a:r>
                      <a:endParaRPr lang="et-EE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 dirty="0">
                          <a:effectLst/>
                        </a:rPr>
                        <a:t>30</a:t>
                      </a:r>
                      <a:endParaRPr lang="et-EE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-129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89781413"/>
                  </a:ext>
                </a:extLst>
              </a:tr>
              <a:tr h="462157">
                <a:tc>
                  <a:txBody>
                    <a:bodyPr/>
                    <a:lstStyle/>
                    <a:p>
                      <a:pPr marL="6350" indent="-6350" algn="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2017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-38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-40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t-EE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>
                          <a:effectLst/>
                        </a:rPr>
                        <a:t>-196</a:t>
                      </a:r>
                      <a:endParaRPr lang="et-EE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 dirty="0">
                          <a:effectLst/>
                        </a:rPr>
                        <a:t>8</a:t>
                      </a:r>
                      <a:endParaRPr lang="et-EE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4000"/>
                        </a:lnSpc>
                        <a:spcAft>
                          <a:spcPts val="25"/>
                        </a:spcAft>
                      </a:pPr>
                      <a:r>
                        <a:rPr lang="et-EE" sz="1800" dirty="0">
                          <a:effectLst/>
                        </a:rPr>
                        <a:t>-266</a:t>
                      </a:r>
                      <a:endParaRPr lang="et-EE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99995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48743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825CC-5180-7F76-91ED-5E949DCA2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66BB4-3E01-3119-EF64-DDEF1608C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A8F56-6234-C71B-0C3A-F18F621E1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30</a:t>
            </a:fld>
            <a:endParaRPr lang="et-E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BA8D96-8859-6100-7413-40E8FAC3DCC1}"/>
              </a:ext>
            </a:extLst>
          </p:cNvPr>
          <p:cNvSpPr txBox="1"/>
          <p:nvPr/>
        </p:nvSpPr>
        <p:spPr>
          <a:xfrm>
            <a:off x="792018" y="215314"/>
            <a:ext cx="9358746" cy="961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" indent="-6350">
              <a:lnSpc>
                <a:spcPct val="107000"/>
              </a:lnSpc>
              <a:spcAft>
                <a:spcPts val="15"/>
              </a:spcAft>
            </a:pPr>
            <a:r>
              <a:rPr lang="et-EE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KVALITEETNE</a:t>
            </a:r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VÄÄRTUSLIK, TURVALINE JA KUTSUV ELUKESKKOND</a:t>
            </a:r>
          </a:p>
          <a:p>
            <a:pPr marL="6350" indent="-6350">
              <a:lnSpc>
                <a:spcPct val="107000"/>
              </a:lnSpc>
              <a:spcAft>
                <a:spcPts val="15"/>
              </a:spcAft>
            </a:pPr>
            <a:endParaRPr lang="et-EE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indent="-6350">
              <a:lnSpc>
                <a:spcPct val="107000"/>
              </a:lnSpc>
              <a:spcAft>
                <a:spcPts val="15"/>
              </a:spcAft>
            </a:pPr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Korteriomandite 2003-2022 mediaan/r</a:t>
            </a:r>
            <a:r>
              <a:rPr lang="et-EE" sz="1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et-EE" sz="1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eur</a:t>
            </a:r>
            <a:endParaRPr lang="et-EE" sz="1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22C2B370-2A83-4E18-B31C-592235B627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0598053"/>
              </p:ext>
            </p:extLst>
          </p:nvPr>
        </p:nvGraphicFramePr>
        <p:xfrm>
          <a:off x="581891" y="812800"/>
          <a:ext cx="9840047" cy="5593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20071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18207-90C1-FBFE-DFE6-4DC28087E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628073"/>
          </a:xfrm>
        </p:spPr>
        <p:txBody>
          <a:bodyPr>
            <a:normAutofit/>
          </a:bodyPr>
          <a:lstStyle/>
          <a:p>
            <a:r>
              <a:rPr lang="et-EE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AVATUD, TARK JA KAASAV JUHTIMINE</a:t>
            </a:r>
            <a:endParaRPr lang="et-EE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3F6DF-D0BA-AA0F-6A02-A6942A53B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6B076-5DE4-C489-98B8-66B917B13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23F14-A469-AFE0-5275-3F47A0A80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4</a:t>
            </a:fld>
            <a:endParaRPr lang="et-EE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F10F2490-84E4-268A-6F8A-49DE801343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6444" y="1062182"/>
            <a:ext cx="9574042" cy="4508789"/>
          </a:xfrm>
        </p:spPr>
      </p:pic>
    </p:spTree>
    <p:extLst>
      <p:ext uri="{BB962C8B-B14F-4D97-AF65-F5344CB8AC3E}">
        <p14:creationId xmlns:p14="http://schemas.microsoft.com/office/powerpoint/2010/main" val="3400287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FD76-4FB1-D8DD-F6F9-870D96FB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424873"/>
          </a:xfrm>
        </p:spPr>
        <p:txBody>
          <a:bodyPr>
            <a:normAutofit fontScale="90000"/>
          </a:bodyPr>
          <a:lstStyle/>
          <a:p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AVATUD, TARK JA KAASAV JUHTIMINE</a:t>
            </a: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t-EE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2B62B04-BAC7-B5EA-BDE3-C05A40C1B9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242" y="1117600"/>
            <a:ext cx="9921696" cy="459951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6A562-C7FF-2706-38C4-F560EC35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43E03-1AB5-9201-4079-A5DE92809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EA668-E393-4F75-E0C6-6C6943A3F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5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866629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FD76-4FB1-D8DD-F6F9-870D96FB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424873"/>
          </a:xfrm>
        </p:spPr>
        <p:txBody>
          <a:bodyPr>
            <a:normAutofit fontScale="90000"/>
          </a:bodyPr>
          <a:lstStyle/>
          <a:p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AVATUD, TARK JA KAASAV JUHTIMINE</a:t>
            </a: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6A562-C7FF-2706-38C4-F560EC35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43E03-1AB5-9201-4079-A5DE92809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EA668-E393-4F75-E0C6-6C6943A3F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6</a:t>
            </a:fld>
            <a:endParaRPr lang="et-EE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2E66BCB-F68A-4F9C-D081-ADB4DF370A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7744" y="1084751"/>
            <a:ext cx="10144479" cy="4688498"/>
          </a:xfrm>
        </p:spPr>
      </p:pic>
    </p:spTree>
    <p:extLst>
      <p:ext uri="{BB962C8B-B14F-4D97-AF65-F5344CB8AC3E}">
        <p14:creationId xmlns:p14="http://schemas.microsoft.com/office/powerpoint/2010/main" val="2732308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FD76-4FB1-D8DD-F6F9-870D96FB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424873"/>
          </a:xfrm>
        </p:spPr>
        <p:txBody>
          <a:bodyPr>
            <a:normAutofit fontScale="90000"/>
          </a:bodyPr>
          <a:lstStyle/>
          <a:p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AVATUD, TARK JA KAASAV JUHTIMINE</a:t>
            </a: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6A562-C7FF-2706-38C4-F560EC35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43E03-1AB5-9201-4079-A5DE92809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EA668-E393-4F75-E0C6-6C6943A3F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7</a:t>
            </a:fld>
            <a:endParaRPr lang="et-EE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4A44571F-41A4-E009-4800-51EEA3B65A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0227" y="1036060"/>
            <a:ext cx="10023546" cy="4785880"/>
          </a:xfrm>
        </p:spPr>
      </p:pic>
    </p:spTree>
    <p:extLst>
      <p:ext uri="{BB962C8B-B14F-4D97-AF65-F5344CB8AC3E}">
        <p14:creationId xmlns:p14="http://schemas.microsoft.com/office/powerpoint/2010/main" val="1344770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18207-90C1-FBFE-DFE6-4DC28087E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628073"/>
          </a:xfrm>
        </p:spPr>
        <p:txBody>
          <a:bodyPr>
            <a:normAutofit/>
          </a:bodyPr>
          <a:lstStyle/>
          <a:p>
            <a:r>
              <a:rPr lang="et-EE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AVATUD, TARK JA KAASAV JUHTIMINE</a:t>
            </a:r>
            <a:endParaRPr lang="et-EE" sz="160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7CF040C-D5A1-B20C-C6F9-91CB8639F4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0401" y="1237673"/>
            <a:ext cx="9781599" cy="4610389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3F6DF-D0BA-AA0F-6A02-A6942A53B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6B076-5DE4-C489-98B8-66B917B13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23F14-A469-AFE0-5275-3F47A0A80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8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769989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FD76-4FB1-D8DD-F6F9-870D96FB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563418"/>
          </a:xfrm>
        </p:spPr>
        <p:txBody>
          <a:bodyPr>
            <a:normAutofit fontScale="90000"/>
          </a:bodyPr>
          <a:lstStyle/>
          <a:p>
            <a:r>
              <a:rPr lang="et-EE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KONKURENTSIVÕIMELINE HARIDUS JA ELUKESTEV ÕPE NING MITMEKESINE JA ELAMUSTEROHKE VABAAJA TEGEVUS</a:t>
            </a: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t-EE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6A562-C7FF-2706-38C4-F560EC35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19.06.2023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43E03-1AB5-9201-4079-A5DE92809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EA668-E393-4F75-E0C6-6C6943A3F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9</a:t>
            </a:fld>
            <a:endParaRPr lang="et-EE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DC5A11AB-FA19-CA33-EE5D-BF0B5D478E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7124" y="1420343"/>
            <a:ext cx="8751089" cy="4017313"/>
          </a:xfrm>
        </p:spPr>
      </p:pic>
    </p:spTree>
    <p:extLst>
      <p:ext uri="{BB962C8B-B14F-4D97-AF65-F5344CB8AC3E}">
        <p14:creationId xmlns:p14="http://schemas.microsoft.com/office/powerpoint/2010/main" val="2687346919"/>
      </p:ext>
    </p:extLst>
  </p:cSld>
  <p:clrMapOvr>
    <a:masterClrMapping/>
  </p:clrMapOvr>
</p:sld>
</file>

<file path=ppt/theme/theme1.xml><?xml version="1.0" encoding="utf-8"?>
<a:theme xmlns:a="http://schemas.openxmlformats.org/drawingml/2006/main" name="Fassett">
  <a:themeElements>
    <a:clrScheme name="Sinin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asset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set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apaVV_v4.potx" id="{6ED80967-62B3-43C1-8578-B2B48B4B0AE4}" vid="{A9A7F58F-0184-40AB-9EB7-9E889FFD11F5}"/>
    </a:ext>
  </a:extLst>
</a:theme>
</file>

<file path=ppt/theme/theme2.xml><?xml version="1.0" encoding="utf-8"?>
<a:theme xmlns:a="http://schemas.openxmlformats.org/drawingml/2006/main" name="Office'i kujundu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TapaVV_plank</Template>
  <TotalTime>1621</TotalTime>
  <Words>1442</Words>
  <Application>Microsoft Office PowerPoint</Application>
  <PresentationFormat>Widescreen</PresentationFormat>
  <Paragraphs>370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Times New Roman</vt:lpstr>
      <vt:lpstr>Trebuchet MS</vt:lpstr>
      <vt:lpstr>Wingdings 3</vt:lpstr>
      <vt:lpstr>Fassett</vt:lpstr>
      <vt:lpstr>Tapa valla 2022. aasta konsolideerimisgrupi majandusaasta aruanne  </vt:lpstr>
      <vt:lpstr>AVATUD, TARK JA KAASAV JUHTIMINE</vt:lpstr>
      <vt:lpstr>AVATUD, TARK JA KAASAV JUHTIMINE</vt:lpstr>
      <vt:lpstr>AVATUD, TARK JA KAASAV JUHTIMINE</vt:lpstr>
      <vt:lpstr>AVATUD, TARK JA KAASAV JUHTIMINE </vt:lpstr>
      <vt:lpstr>AVATUD, TARK JA KAASAV JUHTIMINE </vt:lpstr>
      <vt:lpstr>AVATUD, TARK JA KAASAV JUHTIMINE </vt:lpstr>
      <vt:lpstr>AVATUD, TARK JA KAASAV JUHTIMINE</vt:lpstr>
      <vt:lpstr>KONKURENTSIVÕIMELINE HARIDUS JA ELUKESTEV ÕPE NING MITMEKESINE JA ELAMUSTEROHKE VABAAJA TEGEVUS  </vt:lpstr>
      <vt:lpstr>KONKURENTSIVÕIMELINE HARIDUS JA ELUKESTEV ÕPE NING MITMEKESINE JA ELAMUSTEROHKE VABAAJA TEGEVUS  </vt:lpstr>
      <vt:lpstr>KONKURENTSIVÕIMELINE HARIDUS JA ELUKESTEV ÕPE NING MITMEKESINE JA ELAMUSTEROHKE VABAAJA TEGEVUS  </vt:lpstr>
      <vt:lpstr>KONKURENTSIVÕIMELINE HARIDUS JA ELUKESTEV ÕPE NING MITMEKESINE JA ELAMUSTEROHKE VABAAJA TEGEVUS  </vt:lpstr>
      <vt:lpstr>KONKURENTSIVÕIMELINE HARIDUS JA ELUKESTEV ÕPE NING MITMEKESINE JA ELAMUSTEROHKE VABAAJA TEGEVUS  </vt:lpstr>
      <vt:lpstr>KONKURENTSIVÕIMELINE HARIDUS JA ELUKESTEV ÕPE NING MITMEKESINE JA ELAMUSTEROHKE VABAAJA TEGEVUS  </vt:lpstr>
      <vt:lpstr>KONKURENTSIVÕIMELINE HARIDUS JA ELUKESTEV ÕPE NING MITMEKESINE JA ELAMUSTEROHKE VABAAJA TEGEVUS  </vt:lpstr>
      <vt:lpstr>KONKURENTSIVÕIMELINE HARIDUS JA ELUKESTEV ÕPE NING MITMEKESINE JA ELAMUSTEROHKE VABAAJA TEGEVUS  </vt:lpstr>
      <vt:lpstr>KONKURENTSIVÕIMELINE HARIDUS JA ELUKESTEV ÕPE NING MITMEKESINE JA ELAMUSTEROHKE VABAAJA TEGEVUS  </vt:lpstr>
      <vt:lpstr>KONKURENTSIVÕIMELINE HARIDUS JA ELUKESTEV ÕPE NING MITMEKESINE JA ELAMUSTEROHKE VABAAJA TEGEVUS  </vt:lpstr>
      <vt:lpstr>KONKURENTSIVÕIMELINE HARIDUS JA ELUKESTEV ÕPE NING MITMEKESINE JA ELAMUSTEROHKE VABAAJA TEGEVUS  </vt:lpstr>
      <vt:lpstr>KONKURENTSIVÕIMELINE HARIDUS JA ELUKESTEV ÕPE NING MITMEKESINE JA ELAMUSTEROHKE VABAAJA TEGEVUS  </vt:lpstr>
      <vt:lpstr>KONKURENTSIVÕIMELINE HARIDUS JA ELUKESTEV ÕPE NING MITMEKESINE JA ELAMUSTEROHKE VABAAJA TEGEVUS  </vt:lpstr>
      <vt:lpstr>KONKURENTSIVÕIMELINE HARIDUS JA ELUKESTEV ÕPE NING MITMEKESINE JA ELAMUSTEROHKE VABAAJA TEGEVUS  </vt:lpstr>
      <vt:lpstr>KONKURENTSIVÕIMELINE HARIDUS JA ELUKESTEV ÕPE NING MITMEKESINE JA ELAMUSTEROHKE VABAAJA TEGEVUS  </vt:lpstr>
      <vt:lpstr>UUENDUSLIK JA MITMEKESINE ETTEVÕTLUS NING ATRAKTIIVNE KÜLASTUSKESKKOND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Pealkiri</dc:title>
  <dc:creator>Marko Teiva</dc:creator>
  <cp:lastModifiedBy>Marko Teiva</cp:lastModifiedBy>
  <cp:revision>83</cp:revision>
  <dcterms:created xsi:type="dcterms:W3CDTF">2022-11-03T11:20:26Z</dcterms:created>
  <dcterms:modified xsi:type="dcterms:W3CDTF">2023-06-19T12:48:24Z</dcterms:modified>
</cp:coreProperties>
</file>