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6"/>
  </p:notesMasterIdLst>
  <p:sldIdLst>
    <p:sldId id="256" r:id="rId2"/>
    <p:sldId id="260" r:id="rId3"/>
    <p:sldId id="259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3CF"/>
    <a:srgbClr val="FFFFFF"/>
    <a:srgbClr val="009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DD07EE-BB7C-43C2-AEBA-841DDD8A5457}" v="3" dt="2023-12-21T12:39:44.1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eskmine laad 2 – rõh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Ruberg" userId="3023bb07-4bef-47c2-bc8b-a2fd1a741fcc" providerId="ADAL" clId="{03DD07EE-BB7C-43C2-AEBA-841DDD8A5457}"/>
    <pc:docChg chg="undo redo custSel addSld delSld modSld sldOrd">
      <pc:chgData name="Helen Ruberg" userId="3023bb07-4bef-47c2-bc8b-a2fd1a741fcc" providerId="ADAL" clId="{03DD07EE-BB7C-43C2-AEBA-841DDD8A5457}" dt="2023-12-21T12:42:18.223" v="100" actId="113"/>
      <pc:docMkLst>
        <pc:docMk/>
      </pc:docMkLst>
      <pc:sldChg chg="modSp mod">
        <pc:chgData name="Helen Ruberg" userId="3023bb07-4bef-47c2-bc8b-a2fd1a741fcc" providerId="ADAL" clId="{03DD07EE-BB7C-43C2-AEBA-841DDD8A5457}" dt="2023-12-21T12:34:31.772" v="28" actId="255"/>
        <pc:sldMkLst>
          <pc:docMk/>
          <pc:sldMk cId="2997100012" sldId="256"/>
        </pc:sldMkLst>
        <pc:spChg chg="mod">
          <ac:chgData name="Helen Ruberg" userId="3023bb07-4bef-47c2-bc8b-a2fd1a741fcc" providerId="ADAL" clId="{03DD07EE-BB7C-43C2-AEBA-841DDD8A5457}" dt="2023-12-21T12:34:31.772" v="28" actId="255"/>
          <ac:spMkLst>
            <pc:docMk/>
            <pc:sldMk cId="2997100012" sldId="256"/>
            <ac:spMk id="3" creationId="{28A04A92-8438-F284-09EF-A4BCA3EA26C4}"/>
          </ac:spMkLst>
        </pc:spChg>
      </pc:sldChg>
      <pc:sldChg chg="del">
        <pc:chgData name="Helen Ruberg" userId="3023bb07-4bef-47c2-bc8b-a2fd1a741fcc" providerId="ADAL" clId="{03DD07EE-BB7C-43C2-AEBA-841DDD8A5457}" dt="2023-12-21T12:34:42.190" v="29" actId="47"/>
        <pc:sldMkLst>
          <pc:docMk/>
          <pc:sldMk cId="3582407307" sldId="258"/>
        </pc:sldMkLst>
      </pc:sldChg>
      <pc:sldChg chg="addSp delSp modSp new mod">
        <pc:chgData name="Helen Ruberg" userId="3023bb07-4bef-47c2-bc8b-a2fd1a741fcc" providerId="ADAL" clId="{03DD07EE-BB7C-43C2-AEBA-841DDD8A5457}" dt="2023-12-21T12:36:45.719" v="43" actId="14100"/>
        <pc:sldMkLst>
          <pc:docMk/>
          <pc:sldMk cId="720768140" sldId="259"/>
        </pc:sldMkLst>
        <pc:spChg chg="mod">
          <ac:chgData name="Helen Ruberg" userId="3023bb07-4bef-47c2-bc8b-a2fd1a741fcc" providerId="ADAL" clId="{03DD07EE-BB7C-43C2-AEBA-841DDD8A5457}" dt="2023-12-21T12:32:32.499" v="14"/>
          <ac:spMkLst>
            <pc:docMk/>
            <pc:sldMk cId="720768140" sldId="259"/>
            <ac:spMk id="2" creationId="{4876D0D3-60BA-471A-F724-23A9C3C49A74}"/>
          </ac:spMkLst>
        </pc:spChg>
        <pc:spChg chg="del">
          <ac:chgData name="Helen Ruberg" userId="3023bb07-4bef-47c2-bc8b-a2fd1a741fcc" providerId="ADAL" clId="{03DD07EE-BB7C-43C2-AEBA-841DDD8A5457}" dt="2023-12-21T12:30:36.515" v="1"/>
          <ac:spMkLst>
            <pc:docMk/>
            <pc:sldMk cId="720768140" sldId="259"/>
            <ac:spMk id="3" creationId="{7DD6EEA9-BEF4-6F7D-B08D-34DDB4C4B497}"/>
          </ac:spMkLst>
        </pc:spChg>
        <pc:graphicFrameChg chg="add mod modGraphic">
          <ac:chgData name="Helen Ruberg" userId="3023bb07-4bef-47c2-bc8b-a2fd1a741fcc" providerId="ADAL" clId="{03DD07EE-BB7C-43C2-AEBA-841DDD8A5457}" dt="2023-12-21T12:36:45.719" v="43" actId="14100"/>
          <ac:graphicFrameMkLst>
            <pc:docMk/>
            <pc:sldMk cId="720768140" sldId="259"/>
            <ac:graphicFrameMk id="7" creationId="{FD79E6A6-BA2D-DE00-AEFE-D8043278AD1B}"/>
          </ac:graphicFrameMkLst>
        </pc:graphicFrameChg>
      </pc:sldChg>
      <pc:sldChg chg="addSp delSp modSp new mod ord">
        <pc:chgData name="Helen Ruberg" userId="3023bb07-4bef-47c2-bc8b-a2fd1a741fcc" providerId="ADAL" clId="{03DD07EE-BB7C-43C2-AEBA-841DDD8A5457}" dt="2023-12-21T12:38:04.199" v="51" actId="255"/>
        <pc:sldMkLst>
          <pc:docMk/>
          <pc:sldMk cId="3385122903" sldId="260"/>
        </pc:sldMkLst>
        <pc:spChg chg="mod">
          <ac:chgData name="Helen Ruberg" userId="3023bb07-4bef-47c2-bc8b-a2fd1a741fcc" providerId="ADAL" clId="{03DD07EE-BB7C-43C2-AEBA-841DDD8A5457}" dt="2023-12-21T12:33:06.393" v="16"/>
          <ac:spMkLst>
            <pc:docMk/>
            <pc:sldMk cId="3385122903" sldId="260"/>
            <ac:spMk id="2" creationId="{49DEE93B-1761-EB58-99A5-58424F0AC76C}"/>
          </ac:spMkLst>
        </pc:spChg>
        <pc:spChg chg="del mod">
          <ac:chgData name="Helen Ruberg" userId="3023bb07-4bef-47c2-bc8b-a2fd1a741fcc" providerId="ADAL" clId="{03DD07EE-BB7C-43C2-AEBA-841DDD8A5457}" dt="2023-12-21T12:34:01.222" v="21"/>
          <ac:spMkLst>
            <pc:docMk/>
            <pc:sldMk cId="3385122903" sldId="260"/>
            <ac:spMk id="3" creationId="{25F7DE4D-4675-7BC6-EAC0-842A7C7D5B91}"/>
          </ac:spMkLst>
        </pc:spChg>
        <pc:graphicFrameChg chg="add mod modGraphic">
          <ac:chgData name="Helen Ruberg" userId="3023bb07-4bef-47c2-bc8b-a2fd1a741fcc" providerId="ADAL" clId="{03DD07EE-BB7C-43C2-AEBA-841DDD8A5457}" dt="2023-12-21T12:38:04.199" v="51" actId="255"/>
          <ac:graphicFrameMkLst>
            <pc:docMk/>
            <pc:sldMk cId="3385122903" sldId="260"/>
            <ac:graphicFrameMk id="7" creationId="{09B00172-2358-BBC2-33A2-29EC553A5293}"/>
          </ac:graphicFrameMkLst>
        </pc:graphicFrameChg>
      </pc:sldChg>
      <pc:sldChg chg="addSp delSp modSp new mod">
        <pc:chgData name="Helen Ruberg" userId="3023bb07-4bef-47c2-bc8b-a2fd1a741fcc" providerId="ADAL" clId="{03DD07EE-BB7C-43C2-AEBA-841DDD8A5457}" dt="2023-12-21T12:42:18.223" v="100" actId="113"/>
        <pc:sldMkLst>
          <pc:docMk/>
          <pc:sldMk cId="1223554224" sldId="261"/>
        </pc:sldMkLst>
        <pc:spChg chg="mod">
          <ac:chgData name="Helen Ruberg" userId="3023bb07-4bef-47c2-bc8b-a2fd1a741fcc" providerId="ADAL" clId="{03DD07EE-BB7C-43C2-AEBA-841DDD8A5457}" dt="2023-12-21T12:40:10.479" v="89" actId="20577"/>
          <ac:spMkLst>
            <pc:docMk/>
            <pc:sldMk cId="1223554224" sldId="261"/>
            <ac:spMk id="2" creationId="{91C70BA4-C238-7AD6-3BD4-9DC4621FFC61}"/>
          </ac:spMkLst>
        </pc:spChg>
        <pc:spChg chg="del">
          <ac:chgData name="Helen Ruberg" userId="3023bb07-4bef-47c2-bc8b-a2fd1a741fcc" providerId="ADAL" clId="{03DD07EE-BB7C-43C2-AEBA-841DDD8A5457}" dt="2023-12-21T12:39:44.165" v="53"/>
          <ac:spMkLst>
            <pc:docMk/>
            <pc:sldMk cId="1223554224" sldId="261"/>
            <ac:spMk id="3" creationId="{BF2F6E75-276C-06F3-4CCD-190C7C888E00}"/>
          </ac:spMkLst>
        </pc:spChg>
        <pc:graphicFrameChg chg="add mod modGraphic">
          <ac:chgData name="Helen Ruberg" userId="3023bb07-4bef-47c2-bc8b-a2fd1a741fcc" providerId="ADAL" clId="{03DD07EE-BB7C-43C2-AEBA-841DDD8A5457}" dt="2023-12-21T12:42:18.223" v="100" actId="113"/>
          <ac:graphicFrameMkLst>
            <pc:docMk/>
            <pc:sldMk cId="1223554224" sldId="261"/>
            <ac:graphicFrameMk id="7" creationId="{10AC1723-DAC6-A371-84A8-25BA08FE0727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C8FED-9199-4653-9A0A-719E78994802}" type="datetimeFigureOut">
              <a:rPr lang="et-EE" smtClean="0"/>
              <a:t>21.12.2023</a:t>
            </a:fld>
            <a:endParaRPr lang="et-EE"/>
          </a:p>
        </p:txBody>
      </p:sp>
      <p:sp>
        <p:nvSpPr>
          <p:cNvPr id="4" name="Slaidi pildi kohatä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Märkmete kohatäid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CB2506-FDB5-4590-B6B5-A7D6C198C4C9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233963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rgbClr val="009E3B"/>
                </a:solidFill>
              </a:defRPr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rgbClr val="009E3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t-EE"/>
              <a:t>Klõpsake juhteksemplari alapealkirja laadi redigeerimiseks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9E3B"/>
                </a:solidFill>
              </a:defRPr>
            </a:lvl1pPr>
          </a:lstStyle>
          <a:p>
            <a:fld id="{7CE318E8-3F3F-4934-ABFB-9BEB92DCDCC9}" type="datetime1">
              <a:rPr lang="et-EE" smtClean="0"/>
              <a:pPr/>
              <a:t>21.12.2023</a:t>
            </a:fld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9E3B"/>
                </a:solidFill>
              </a:defRPr>
            </a:lvl1pPr>
          </a:lstStyle>
          <a:p>
            <a:r>
              <a:rPr lang="fi-FI"/>
              <a:t>Tapa Vallavalitsus | Pikk 15, Tapa | 322 9650 | vallavalitsus@tapa.ee | www.tapa.ee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1D2D8F-F5A0-48B9-82D4-5E59CC4642C5}" type="slidenum">
              <a:rPr lang="et-EE" smtClean="0"/>
              <a:pPr/>
              <a:t>‹#›</a:t>
            </a:fld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32436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alkiri ja pildial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982080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982080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4FDF-1EC8-462E-B85B-23999B1CC782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6070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iteallkirjaga ts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936000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8640000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982080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B79DC-EE26-4FBC-BFA7-9128699527C7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6714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iitka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9820800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982080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C7B3-0F55-4ACB-87DA-1636DC164A56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948441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sitaadi visiitka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936000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1" y="4013200"/>
            <a:ext cx="982080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982080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E665-DBB2-4009-AFAA-BE4B3774C720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7043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Õige või v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8" y="609600"/>
            <a:ext cx="982080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1" y="4013200"/>
            <a:ext cx="982080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982080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044EA-2922-4EF6-ADBF-4BEB0BF4E902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54104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05C9E-D77B-4CBE-949F-4A348A81E86C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70827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2062" y="609599"/>
            <a:ext cx="1304743" cy="5251451"/>
          </a:xfrm>
        </p:spPr>
        <p:txBody>
          <a:bodyPr vert="eaVert" anchor="ctr"/>
          <a:lstStyle/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785628" cy="5251450"/>
          </a:xfrm>
        </p:spPr>
        <p:txBody>
          <a:bodyPr vert="eaVert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F3B80-9AD5-4E9F-822A-5C1C5DC4600B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5876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97832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E276-ABDC-44E9-B0D3-3A9599650A41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36396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819216" cy="1320800"/>
          </a:xfrm>
        </p:spPr>
        <p:txBody>
          <a:bodyPr/>
          <a:lstStyle/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3" y="2160589"/>
            <a:ext cx="4788000" cy="3880772"/>
          </a:xfrm>
        </p:spPr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8550" y="2160589"/>
            <a:ext cx="4788000" cy="3880773"/>
          </a:xfrm>
        </p:spPr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817D4-C1D5-4EA2-AC53-0409FAAB00CF}" type="datetime1">
              <a:rPr lang="et-EE" smtClean="0"/>
              <a:t>21.12.2023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04337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819216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4" y="2160983"/>
            <a:ext cx="478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4" y="2737245"/>
            <a:ext cx="4788000" cy="3304117"/>
          </a:xfrm>
        </p:spPr>
        <p:txBody>
          <a:bodyPr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08550" y="2160983"/>
            <a:ext cx="478800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08550" y="2737245"/>
            <a:ext cx="4788000" cy="3304117"/>
          </a:xfrm>
        </p:spPr>
        <p:txBody>
          <a:bodyPr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BFD20-6A43-4D71-A026-ACEC977A2DF7}" type="datetime1">
              <a:rPr lang="et-EE" smtClean="0"/>
              <a:t>21.12.2023</a:t>
            </a:fld>
            <a:endParaRPr lang="et-E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89151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820800" cy="1320800"/>
          </a:xfrm>
        </p:spPr>
        <p:txBody>
          <a:bodyPr/>
          <a:lstStyle/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3DAF2-E775-4B67-A7B9-5E082A592990}" type="datetime1">
              <a:rPr lang="et-EE" smtClean="0"/>
              <a:t>21.12.2023</a:t>
            </a:fld>
            <a:endParaRPr lang="et-E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726795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7FF9-6FB3-4DD6-99AE-629F4F970DE5}" type="datetime1">
              <a:rPr lang="et-EE" smtClean="0"/>
              <a:t>21.12.2023</a:t>
            </a:fld>
            <a:endParaRPr lang="et-E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15703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4500000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1495" y="514924"/>
            <a:ext cx="4860000" cy="5526437"/>
          </a:xfrm>
        </p:spPr>
        <p:txBody>
          <a:bodyPr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4500000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EF94D-2D37-476A-95F2-E44DB6E250CB}" type="datetime1">
              <a:rPr lang="et-EE" smtClean="0"/>
              <a:t>21.12.2023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32011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4800600"/>
            <a:ext cx="98208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t-EE"/>
              <a:t>Klõpsake juhteksemplari pealkirja laadi redigeerimiseks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9820800" cy="4393333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t-EE"/>
              <a:t>Pildi lisamiseks klõpsake ikooni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3" y="5367338"/>
            <a:ext cx="98208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4CB11-770E-4D9C-932F-D672C85DB37E}" type="datetime1">
              <a:rPr lang="et-EE" smtClean="0"/>
              <a:t>21.12.2023</a:t>
            </a:fld>
            <a:endParaRPr lang="et-E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44816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9852000" y="-24030"/>
            <a:ext cx="2340000" cy="6892830"/>
            <a:chOff x="9852000" y="-8467"/>
            <a:chExt cx="2340000" cy="6892830"/>
          </a:xfrm>
        </p:grpSpPr>
        <p:sp>
          <p:nvSpPr>
            <p:cNvPr id="22" name="Rectangle 23"/>
            <p:cNvSpPr/>
            <p:nvPr/>
          </p:nvSpPr>
          <p:spPr>
            <a:xfrm>
              <a:off x="10032000" y="4763"/>
              <a:ext cx="2160000" cy="6868800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rgbClr val="0073CF">
                <a:alpha val="3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10212000" y="-8467"/>
              <a:ext cx="1980000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CF">
                <a:alpha val="1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9852000" y="3063563"/>
              <a:ext cx="2340000" cy="3810000"/>
            </a:xfrm>
            <a:prstGeom prst="triangle">
              <a:avLst>
                <a:gd name="adj" fmla="val 100000"/>
              </a:avLst>
            </a:prstGeom>
            <a:solidFill>
              <a:srgbClr val="0073CF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10104000" y="15563"/>
              <a:ext cx="2088000" cy="6868800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CF">
                <a:alpha val="5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15563"/>
              <a:ext cx="1290094" cy="6868800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0073CF">
                <a:alpha val="6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1400000" y="15563"/>
              <a:ext cx="792000" cy="6868800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3CF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860000" y="3605430"/>
              <a:ext cx="1332000" cy="3268133"/>
            </a:xfrm>
            <a:prstGeom prst="triangle">
              <a:avLst>
                <a:gd name="adj" fmla="val 100000"/>
              </a:avLst>
            </a:prstGeom>
            <a:solidFill>
              <a:srgbClr val="0073C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21" name="Straight Connector 20"/>
            <p:cNvCxnSpPr>
              <a:cxnSpLocks/>
              <a:stCxn id="28" idx="0"/>
            </p:cNvCxnSpPr>
            <p:nvPr/>
          </p:nvCxnSpPr>
          <p:spPr>
            <a:xfrm flipH="1">
              <a:off x="10860000" y="3605430"/>
              <a:ext cx="1332000" cy="3268133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2000" y="609600"/>
            <a:ext cx="954000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t-EE" dirty="0"/>
              <a:t>Klõpsake juhteksemplari pealkirja laadi redigeerimiseks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2000" y="2160589"/>
            <a:ext cx="954000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6274" y="6040800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9E3B"/>
                </a:solidFill>
              </a:defRPr>
            </a:lvl1pPr>
          </a:lstStyle>
          <a:p>
            <a:fld id="{4C7C062B-ABEE-40F3-8A12-FF7C483A6BFF}" type="datetime1">
              <a:rPr lang="et-EE" smtClean="0"/>
              <a:pPr/>
              <a:t>21.12.2023</a:t>
            </a:fld>
            <a:endParaRPr lang="et-E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2000" y="6049612"/>
            <a:ext cx="7623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9E3B"/>
                </a:solidFill>
              </a:defRPr>
            </a:lvl1pPr>
          </a:lstStyle>
          <a:p>
            <a:r>
              <a:rPr lang="fi-FI"/>
              <a:t>Tapa Vallavalitsus | Pikk 15, Tapa | 322 9650 | vallavalitsus@tapa.ee | www.tapa.ee</a:t>
            </a:r>
            <a:endParaRPr lang="et-E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38661" y="6040800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9F1D2D8F-F5A0-48B9-82D4-5E59CC4642C5}" type="slidenum">
              <a:rPr lang="et-EE" smtClean="0"/>
              <a:pPr/>
              <a:t>‹#›</a:t>
            </a:fld>
            <a:endParaRPr lang="et-EE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9C0DF40-C474-9E5F-729A-28AA2628CEAA}"/>
              </a:ext>
            </a:extLst>
          </p:cNvPr>
          <p:cNvGrpSpPr/>
          <p:nvPr userDrawn="1"/>
        </p:nvGrpSpPr>
        <p:grpSpPr>
          <a:xfrm>
            <a:off x="10907188" y="238125"/>
            <a:ext cx="1080000" cy="1075950"/>
            <a:chOff x="10907188" y="238125"/>
            <a:chExt cx="1080000" cy="1075950"/>
          </a:xfrm>
        </p:grpSpPr>
        <p:pic>
          <p:nvPicPr>
            <p:cNvPr id="9" name="Pilt 8">
              <a:extLst>
                <a:ext uri="{FF2B5EF4-FFF2-40B4-BE49-F238E27FC236}">
                  <a16:creationId xmlns:a16="http://schemas.microsoft.com/office/drawing/2014/main" id="{6F267939-878B-029B-ACFB-12A747A2E5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0975237" y="238125"/>
              <a:ext cx="943903" cy="720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A0AF0F-5BD9-401E-F387-3F603F85B1BE}"/>
                </a:ext>
              </a:extLst>
            </p:cNvPr>
            <p:cNvSpPr txBox="1"/>
            <p:nvPr userDrawn="1"/>
          </p:nvSpPr>
          <p:spPr>
            <a:xfrm>
              <a:off x="10907188" y="1006298"/>
              <a:ext cx="1080000" cy="307777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t-EE" sz="1400"/>
                <a:t>TAPA VALD</a:t>
              </a:r>
            </a:p>
          </p:txBody>
        </p:sp>
      </p:grpSp>
      <p:sp>
        <p:nvSpPr>
          <p:cNvPr id="12" name="Trapezoid 11">
            <a:extLst>
              <a:ext uri="{FF2B5EF4-FFF2-40B4-BE49-F238E27FC236}">
                <a16:creationId xmlns:a16="http://schemas.microsoft.com/office/drawing/2014/main" id="{139DDB8F-627B-E164-445C-4C781B3D618F}"/>
              </a:ext>
            </a:extLst>
          </p:cNvPr>
          <p:cNvSpPr/>
          <p:nvPr userDrawn="1"/>
        </p:nvSpPr>
        <p:spPr>
          <a:xfrm>
            <a:off x="0" y="0"/>
            <a:ext cx="540000" cy="6867889"/>
          </a:xfrm>
          <a:custGeom>
            <a:avLst/>
            <a:gdLst>
              <a:gd name="connsiteX0" fmla="*/ 0 w 358408"/>
              <a:gd name="connsiteY0" fmla="*/ 6868800 h 6868800"/>
              <a:gd name="connsiteX1" fmla="*/ 103386 w 358408"/>
              <a:gd name="connsiteY1" fmla="*/ 0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0 w 358408"/>
              <a:gd name="connsiteY0" fmla="*/ 6868800 h 6868800"/>
              <a:gd name="connsiteX1" fmla="*/ 80411 w 358408"/>
              <a:gd name="connsiteY1" fmla="*/ 105685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2933 w 361341"/>
              <a:gd name="connsiteY0" fmla="*/ 6868800 h 6868800"/>
              <a:gd name="connsiteX1" fmla="*/ 0 w 361341"/>
              <a:gd name="connsiteY1" fmla="*/ 10435 h 6868800"/>
              <a:gd name="connsiteX2" fmla="*/ 257955 w 361341"/>
              <a:gd name="connsiteY2" fmla="*/ 0 h 6868800"/>
              <a:gd name="connsiteX3" fmla="*/ 361341 w 361341"/>
              <a:gd name="connsiteY3" fmla="*/ 6868800 h 6868800"/>
              <a:gd name="connsiteX4" fmla="*/ 2933 w 361341"/>
              <a:gd name="connsiteY4" fmla="*/ 6868800 h 6868800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44846 w 361341"/>
              <a:gd name="connsiteY2" fmla="*/ 1472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55562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60325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59275 h 6859275"/>
              <a:gd name="connsiteX1" fmla="*/ 0 w 361341"/>
              <a:gd name="connsiteY1" fmla="*/ 910 h 6859275"/>
              <a:gd name="connsiteX2" fmla="*/ 163896 w 361341"/>
              <a:gd name="connsiteY2" fmla="*/ 0 h 6859275"/>
              <a:gd name="connsiteX3" fmla="*/ 361341 w 361341"/>
              <a:gd name="connsiteY3" fmla="*/ 6859275 h 6859275"/>
              <a:gd name="connsiteX4" fmla="*/ 2933 w 361341"/>
              <a:gd name="connsiteY4" fmla="*/ 6859275 h 6859275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63896 w 361341"/>
              <a:gd name="connsiteY2" fmla="*/ 278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41" h="6858365">
                <a:moveTo>
                  <a:pt x="2933" y="6858365"/>
                </a:moveTo>
                <a:cubicBezTo>
                  <a:pt x="1955" y="4572243"/>
                  <a:pt x="978" y="2286122"/>
                  <a:pt x="0" y="0"/>
                </a:cubicBezTo>
                <a:lnTo>
                  <a:pt x="163896" y="278"/>
                </a:lnTo>
                <a:lnTo>
                  <a:pt x="361341" y="6858365"/>
                </a:lnTo>
                <a:lnTo>
                  <a:pt x="2933" y="6858365"/>
                </a:lnTo>
                <a:close/>
              </a:path>
            </a:pathLst>
          </a:custGeom>
          <a:solidFill>
            <a:srgbClr val="009E3B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3" name="Trapezoid 11">
            <a:extLst>
              <a:ext uri="{FF2B5EF4-FFF2-40B4-BE49-F238E27FC236}">
                <a16:creationId xmlns:a16="http://schemas.microsoft.com/office/drawing/2014/main" id="{26729C1A-08A8-08C7-13AB-70C9A49E06CE}"/>
              </a:ext>
            </a:extLst>
          </p:cNvPr>
          <p:cNvSpPr/>
          <p:nvPr userDrawn="1"/>
        </p:nvSpPr>
        <p:spPr>
          <a:xfrm>
            <a:off x="0" y="0"/>
            <a:ext cx="450000" cy="6867889"/>
          </a:xfrm>
          <a:custGeom>
            <a:avLst/>
            <a:gdLst>
              <a:gd name="connsiteX0" fmla="*/ 0 w 358408"/>
              <a:gd name="connsiteY0" fmla="*/ 6868800 h 6868800"/>
              <a:gd name="connsiteX1" fmla="*/ 103386 w 358408"/>
              <a:gd name="connsiteY1" fmla="*/ 0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0 w 358408"/>
              <a:gd name="connsiteY0" fmla="*/ 6868800 h 6868800"/>
              <a:gd name="connsiteX1" fmla="*/ 80411 w 358408"/>
              <a:gd name="connsiteY1" fmla="*/ 105685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2933 w 361341"/>
              <a:gd name="connsiteY0" fmla="*/ 6868800 h 6868800"/>
              <a:gd name="connsiteX1" fmla="*/ 0 w 361341"/>
              <a:gd name="connsiteY1" fmla="*/ 10435 h 6868800"/>
              <a:gd name="connsiteX2" fmla="*/ 257955 w 361341"/>
              <a:gd name="connsiteY2" fmla="*/ 0 h 6868800"/>
              <a:gd name="connsiteX3" fmla="*/ 361341 w 361341"/>
              <a:gd name="connsiteY3" fmla="*/ 6868800 h 6868800"/>
              <a:gd name="connsiteX4" fmla="*/ 2933 w 361341"/>
              <a:gd name="connsiteY4" fmla="*/ 6868800 h 6868800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44846 w 361341"/>
              <a:gd name="connsiteY2" fmla="*/ 1472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55562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60325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59275 h 6859275"/>
              <a:gd name="connsiteX1" fmla="*/ 0 w 361341"/>
              <a:gd name="connsiteY1" fmla="*/ 910 h 6859275"/>
              <a:gd name="connsiteX2" fmla="*/ 163896 w 361341"/>
              <a:gd name="connsiteY2" fmla="*/ 0 h 6859275"/>
              <a:gd name="connsiteX3" fmla="*/ 361341 w 361341"/>
              <a:gd name="connsiteY3" fmla="*/ 6859275 h 6859275"/>
              <a:gd name="connsiteX4" fmla="*/ 2933 w 361341"/>
              <a:gd name="connsiteY4" fmla="*/ 6859275 h 6859275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63896 w 361341"/>
              <a:gd name="connsiteY2" fmla="*/ 278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41" h="6858365">
                <a:moveTo>
                  <a:pt x="2933" y="6858365"/>
                </a:moveTo>
                <a:cubicBezTo>
                  <a:pt x="1955" y="4572243"/>
                  <a:pt x="978" y="2286122"/>
                  <a:pt x="0" y="0"/>
                </a:cubicBezTo>
                <a:lnTo>
                  <a:pt x="163896" y="278"/>
                </a:lnTo>
                <a:lnTo>
                  <a:pt x="361341" y="6858365"/>
                </a:lnTo>
                <a:lnTo>
                  <a:pt x="2933" y="68583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4" name="Trapezoid 11">
            <a:extLst>
              <a:ext uri="{FF2B5EF4-FFF2-40B4-BE49-F238E27FC236}">
                <a16:creationId xmlns:a16="http://schemas.microsoft.com/office/drawing/2014/main" id="{ECDE8BEC-1E29-509A-8138-A35518852E16}"/>
              </a:ext>
            </a:extLst>
          </p:cNvPr>
          <p:cNvSpPr/>
          <p:nvPr userDrawn="1"/>
        </p:nvSpPr>
        <p:spPr>
          <a:xfrm>
            <a:off x="0" y="0"/>
            <a:ext cx="396000" cy="6867889"/>
          </a:xfrm>
          <a:custGeom>
            <a:avLst/>
            <a:gdLst>
              <a:gd name="connsiteX0" fmla="*/ 0 w 358408"/>
              <a:gd name="connsiteY0" fmla="*/ 6868800 h 6868800"/>
              <a:gd name="connsiteX1" fmla="*/ 103386 w 358408"/>
              <a:gd name="connsiteY1" fmla="*/ 0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0 w 358408"/>
              <a:gd name="connsiteY0" fmla="*/ 6868800 h 6868800"/>
              <a:gd name="connsiteX1" fmla="*/ 80411 w 358408"/>
              <a:gd name="connsiteY1" fmla="*/ 105685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2933 w 361341"/>
              <a:gd name="connsiteY0" fmla="*/ 6868800 h 6868800"/>
              <a:gd name="connsiteX1" fmla="*/ 0 w 361341"/>
              <a:gd name="connsiteY1" fmla="*/ 10435 h 6868800"/>
              <a:gd name="connsiteX2" fmla="*/ 257955 w 361341"/>
              <a:gd name="connsiteY2" fmla="*/ 0 h 6868800"/>
              <a:gd name="connsiteX3" fmla="*/ 361341 w 361341"/>
              <a:gd name="connsiteY3" fmla="*/ 6868800 h 6868800"/>
              <a:gd name="connsiteX4" fmla="*/ 2933 w 361341"/>
              <a:gd name="connsiteY4" fmla="*/ 6868800 h 6868800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44846 w 361341"/>
              <a:gd name="connsiteY2" fmla="*/ 1472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55562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60325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59275 h 6859275"/>
              <a:gd name="connsiteX1" fmla="*/ 0 w 361341"/>
              <a:gd name="connsiteY1" fmla="*/ 910 h 6859275"/>
              <a:gd name="connsiteX2" fmla="*/ 163896 w 361341"/>
              <a:gd name="connsiteY2" fmla="*/ 0 h 6859275"/>
              <a:gd name="connsiteX3" fmla="*/ 361341 w 361341"/>
              <a:gd name="connsiteY3" fmla="*/ 6859275 h 6859275"/>
              <a:gd name="connsiteX4" fmla="*/ 2933 w 361341"/>
              <a:gd name="connsiteY4" fmla="*/ 6859275 h 6859275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63896 w 361341"/>
              <a:gd name="connsiteY2" fmla="*/ 278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41" h="6858365">
                <a:moveTo>
                  <a:pt x="2933" y="6858365"/>
                </a:moveTo>
                <a:cubicBezTo>
                  <a:pt x="1955" y="4572243"/>
                  <a:pt x="978" y="2286122"/>
                  <a:pt x="0" y="0"/>
                </a:cubicBezTo>
                <a:lnTo>
                  <a:pt x="163896" y="278"/>
                </a:lnTo>
                <a:lnTo>
                  <a:pt x="361341" y="6858365"/>
                </a:lnTo>
                <a:lnTo>
                  <a:pt x="2933" y="6858365"/>
                </a:lnTo>
                <a:close/>
              </a:path>
            </a:pathLst>
          </a:custGeom>
          <a:solidFill>
            <a:srgbClr val="009E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7" name="Trapezoid 11">
            <a:extLst>
              <a:ext uri="{FF2B5EF4-FFF2-40B4-BE49-F238E27FC236}">
                <a16:creationId xmlns:a16="http://schemas.microsoft.com/office/drawing/2014/main" id="{145631D8-4A22-D2D9-1FA0-313ABCA072E7}"/>
              </a:ext>
            </a:extLst>
          </p:cNvPr>
          <p:cNvSpPr/>
          <p:nvPr userDrawn="1"/>
        </p:nvSpPr>
        <p:spPr>
          <a:xfrm>
            <a:off x="0" y="0"/>
            <a:ext cx="342000" cy="6867889"/>
          </a:xfrm>
          <a:custGeom>
            <a:avLst/>
            <a:gdLst>
              <a:gd name="connsiteX0" fmla="*/ 0 w 358408"/>
              <a:gd name="connsiteY0" fmla="*/ 6868800 h 6868800"/>
              <a:gd name="connsiteX1" fmla="*/ 103386 w 358408"/>
              <a:gd name="connsiteY1" fmla="*/ 0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0 w 358408"/>
              <a:gd name="connsiteY0" fmla="*/ 6868800 h 6868800"/>
              <a:gd name="connsiteX1" fmla="*/ 80411 w 358408"/>
              <a:gd name="connsiteY1" fmla="*/ 105685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2933 w 361341"/>
              <a:gd name="connsiteY0" fmla="*/ 6868800 h 6868800"/>
              <a:gd name="connsiteX1" fmla="*/ 0 w 361341"/>
              <a:gd name="connsiteY1" fmla="*/ 10435 h 6868800"/>
              <a:gd name="connsiteX2" fmla="*/ 257955 w 361341"/>
              <a:gd name="connsiteY2" fmla="*/ 0 h 6868800"/>
              <a:gd name="connsiteX3" fmla="*/ 361341 w 361341"/>
              <a:gd name="connsiteY3" fmla="*/ 6868800 h 6868800"/>
              <a:gd name="connsiteX4" fmla="*/ 2933 w 361341"/>
              <a:gd name="connsiteY4" fmla="*/ 6868800 h 6868800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44846 w 361341"/>
              <a:gd name="connsiteY2" fmla="*/ 1472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55562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60325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59275 h 6859275"/>
              <a:gd name="connsiteX1" fmla="*/ 0 w 361341"/>
              <a:gd name="connsiteY1" fmla="*/ 910 h 6859275"/>
              <a:gd name="connsiteX2" fmla="*/ 163896 w 361341"/>
              <a:gd name="connsiteY2" fmla="*/ 0 h 6859275"/>
              <a:gd name="connsiteX3" fmla="*/ 361341 w 361341"/>
              <a:gd name="connsiteY3" fmla="*/ 6859275 h 6859275"/>
              <a:gd name="connsiteX4" fmla="*/ 2933 w 361341"/>
              <a:gd name="connsiteY4" fmla="*/ 6859275 h 6859275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63896 w 361341"/>
              <a:gd name="connsiteY2" fmla="*/ 278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41" h="6858365">
                <a:moveTo>
                  <a:pt x="2933" y="6858365"/>
                </a:moveTo>
                <a:cubicBezTo>
                  <a:pt x="1955" y="4572243"/>
                  <a:pt x="978" y="2286122"/>
                  <a:pt x="0" y="0"/>
                </a:cubicBezTo>
                <a:lnTo>
                  <a:pt x="163896" y="278"/>
                </a:lnTo>
                <a:lnTo>
                  <a:pt x="361341" y="6858365"/>
                </a:lnTo>
                <a:lnTo>
                  <a:pt x="2933" y="68583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8" name="Trapezoid 11">
            <a:extLst>
              <a:ext uri="{FF2B5EF4-FFF2-40B4-BE49-F238E27FC236}">
                <a16:creationId xmlns:a16="http://schemas.microsoft.com/office/drawing/2014/main" id="{B4E9AA10-7E72-3516-F430-0AFE20985EB5}"/>
              </a:ext>
            </a:extLst>
          </p:cNvPr>
          <p:cNvSpPr/>
          <p:nvPr userDrawn="1"/>
        </p:nvSpPr>
        <p:spPr>
          <a:xfrm>
            <a:off x="0" y="0"/>
            <a:ext cx="288000" cy="6867889"/>
          </a:xfrm>
          <a:custGeom>
            <a:avLst/>
            <a:gdLst>
              <a:gd name="connsiteX0" fmla="*/ 0 w 358408"/>
              <a:gd name="connsiteY0" fmla="*/ 6868800 h 6868800"/>
              <a:gd name="connsiteX1" fmla="*/ 103386 w 358408"/>
              <a:gd name="connsiteY1" fmla="*/ 0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0 w 358408"/>
              <a:gd name="connsiteY0" fmla="*/ 6868800 h 6868800"/>
              <a:gd name="connsiteX1" fmla="*/ 80411 w 358408"/>
              <a:gd name="connsiteY1" fmla="*/ 105685 h 6868800"/>
              <a:gd name="connsiteX2" fmla="*/ 255022 w 358408"/>
              <a:gd name="connsiteY2" fmla="*/ 0 h 6868800"/>
              <a:gd name="connsiteX3" fmla="*/ 358408 w 358408"/>
              <a:gd name="connsiteY3" fmla="*/ 6868800 h 6868800"/>
              <a:gd name="connsiteX4" fmla="*/ 0 w 358408"/>
              <a:gd name="connsiteY4" fmla="*/ 6868800 h 6868800"/>
              <a:gd name="connsiteX0" fmla="*/ 2933 w 361341"/>
              <a:gd name="connsiteY0" fmla="*/ 6868800 h 6868800"/>
              <a:gd name="connsiteX1" fmla="*/ 0 w 361341"/>
              <a:gd name="connsiteY1" fmla="*/ 10435 h 6868800"/>
              <a:gd name="connsiteX2" fmla="*/ 257955 w 361341"/>
              <a:gd name="connsiteY2" fmla="*/ 0 h 6868800"/>
              <a:gd name="connsiteX3" fmla="*/ 361341 w 361341"/>
              <a:gd name="connsiteY3" fmla="*/ 6868800 h 6868800"/>
              <a:gd name="connsiteX4" fmla="*/ 2933 w 361341"/>
              <a:gd name="connsiteY4" fmla="*/ 6868800 h 6868800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44846 w 361341"/>
              <a:gd name="connsiteY2" fmla="*/ 1472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55562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60465 h 6860465"/>
              <a:gd name="connsiteX1" fmla="*/ 0 w 361341"/>
              <a:gd name="connsiteY1" fmla="*/ 2100 h 6860465"/>
              <a:gd name="connsiteX2" fmla="*/ 160325 w 361341"/>
              <a:gd name="connsiteY2" fmla="*/ 0 h 6860465"/>
              <a:gd name="connsiteX3" fmla="*/ 361341 w 361341"/>
              <a:gd name="connsiteY3" fmla="*/ 6860465 h 6860465"/>
              <a:gd name="connsiteX4" fmla="*/ 2933 w 361341"/>
              <a:gd name="connsiteY4" fmla="*/ 6860465 h 6860465"/>
              <a:gd name="connsiteX0" fmla="*/ 2933 w 361341"/>
              <a:gd name="connsiteY0" fmla="*/ 6859275 h 6859275"/>
              <a:gd name="connsiteX1" fmla="*/ 0 w 361341"/>
              <a:gd name="connsiteY1" fmla="*/ 910 h 6859275"/>
              <a:gd name="connsiteX2" fmla="*/ 163896 w 361341"/>
              <a:gd name="connsiteY2" fmla="*/ 0 h 6859275"/>
              <a:gd name="connsiteX3" fmla="*/ 361341 w 361341"/>
              <a:gd name="connsiteY3" fmla="*/ 6859275 h 6859275"/>
              <a:gd name="connsiteX4" fmla="*/ 2933 w 361341"/>
              <a:gd name="connsiteY4" fmla="*/ 6859275 h 6859275"/>
              <a:gd name="connsiteX0" fmla="*/ 2933 w 361341"/>
              <a:gd name="connsiteY0" fmla="*/ 6858365 h 6858365"/>
              <a:gd name="connsiteX1" fmla="*/ 0 w 361341"/>
              <a:gd name="connsiteY1" fmla="*/ 0 h 6858365"/>
              <a:gd name="connsiteX2" fmla="*/ 163896 w 361341"/>
              <a:gd name="connsiteY2" fmla="*/ 278 h 6858365"/>
              <a:gd name="connsiteX3" fmla="*/ 361341 w 361341"/>
              <a:gd name="connsiteY3" fmla="*/ 6858365 h 6858365"/>
              <a:gd name="connsiteX4" fmla="*/ 2933 w 361341"/>
              <a:gd name="connsiteY4" fmla="*/ 6858365 h 6858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341" h="6858365">
                <a:moveTo>
                  <a:pt x="2933" y="6858365"/>
                </a:moveTo>
                <a:cubicBezTo>
                  <a:pt x="1955" y="4572243"/>
                  <a:pt x="978" y="2286122"/>
                  <a:pt x="0" y="0"/>
                </a:cubicBezTo>
                <a:lnTo>
                  <a:pt x="163896" y="278"/>
                </a:lnTo>
                <a:lnTo>
                  <a:pt x="361341" y="6858365"/>
                </a:lnTo>
                <a:lnTo>
                  <a:pt x="2933" y="6858365"/>
                </a:lnTo>
                <a:close/>
              </a:path>
            </a:pathLst>
          </a:custGeom>
          <a:solidFill>
            <a:srgbClr val="0073CF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48639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9E3B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bg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3E11E4B9-7CA4-30A4-CA81-AC65F6D3EE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t-EE" dirty="0">
                <a:solidFill>
                  <a:schemeClr val="bg1"/>
                </a:solidFill>
                <a:latin typeface="Georgia" panose="02040502050405020303" pitchFamily="18" charset="0"/>
              </a:rPr>
              <a:t>Tapa Vallavolikogu </a:t>
            </a:r>
            <a:br>
              <a:rPr lang="et-EE" dirty="0">
                <a:solidFill>
                  <a:schemeClr val="bg1"/>
                </a:solidFill>
                <a:latin typeface="Georgia" panose="02040502050405020303" pitchFamily="18" charset="0"/>
              </a:rPr>
            </a:br>
            <a:r>
              <a:rPr lang="et-EE" dirty="0">
                <a:solidFill>
                  <a:schemeClr val="bg1"/>
                </a:solidFill>
                <a:latin typeface="Georgia" panose="02040502050405020303" pitchFamily="18" charset="0"/>
              </a:rPr>
              <a:t>33. istung</a:t>
            </a:r>
          </a:p>
        </p:txBody>
      </p:sp>
      <p:sp>
        <p:nvSpPr>
          <p:cNvPr id="3" name="Alapealkiri 2">
            <a:extLst>
              <a:ext uri="{FF2B5EF4-FFF2-40B4-BE49-F238E27FC236}">
                <a16:creationId xmlns:a16="http://schemas.microsoft.com/office/drawing/2014/main" id="{28A04A92-8438-F284-09EF-A4BCA3EA26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t-EE" sz="2800" kern="0" dirty="0">
                <a:effectLst/>
              </a:rPr>
              <a:t>Tapa valla 2024. aasta eelarve </a:t>
            </a:r>
            <a:endParaRPr lang="et-EE" sz="2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t-EE" dirty="0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30EFE545-E678-6FE2-B80F-9A79FC97D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 dirty="0"/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7F50CEC1-D7F9-7386-90B1-9F4537C9C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4DB2C-3BBC-48AB-A593-4D12E399C25D}" type="datetime1">
              <a:rPr lang="et-EE" smtClean="0"/>
              <a:t>21.12.2023</a:t>
            </a:fld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997100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49DEE93B-1761-EB58-99A5-58424F0AC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z="3600" b="1" kern="0" dirty="0">
                <a:effectLst/>
              </a:rPr>
              <a:t>PÕHITEGEVUSE TULUD KOKKU</a:t>
            </a:r>
            <a:br>
              <a:rPr lang="et-EE" sz="36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t-EE" dirty="0"/>
          </a:p>
        </p:txBody>
      </p:sp>
      <p:graphicFrame>
        <p:nvGraphicFramePr>
          <p:cNvPr id="7" name="Sisu kohatäide 6">
            <a:extLst>
              <a:ext uri="{FF2B5EF4-FFF2-40B4-BE49-F238E27FC236}">
                <a16:creationId xmlns:a16="http://schemas.microsoft.com/office/drawing/2014/main" id="{09B00172-2358-BBC2-33A2-29EC553A52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5395268"/>
              </p:ext>
            </p:extLst>
          </p:nvPr>
        </p:nvGraphicFramePr>
        <p:xfrm>
          <a:off x="1342239" y="1669410"/>
          <a:ext cx="8396421" cy="40454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4275">
                  <a:extLst>
                    <a:ext uri="{9D8B030D-6E8A-4147-A177-3AD203B41FA5}">
                      <a16:colId xmlns:a16="http://schemas.microsoft.com/office/drawing/2014/main" val="1360357446"/>
                    </a:ext>
                  </a:extLst>
                </a:gridCol>
                <a:gridCol w="5128625">
                  <a:extLst>
                    <a:ext uri="{9D8B030D-6E8A-4147-A177-3AD203B41FA5}">
                      <a16:colId xmlns:a16="http://schemas.microsoft.com/office/drawing/2014/main" val="501773236"/>
                    </a:ext>
                  </a:extLst>
                </a:gridCol>
                <a:gridCol w="1883521">
                  <a:extLst>
                    <a:ext uri="{9D8B030D-6E8A-4147-A177-3AD203B41FA5}">
                      <a16:colId xmlns:a16="http://schemas.microsoft.com/office/drawing/2014/main" val="439453590"/>
                    </a:ext>
                  </a:extLst>
                </a:gridCol>
              </a:tblGrid>
              <a:tr h="25075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t-EE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endParaRPr lang="et-EE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t-EE" sz="14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88230670"/>
                  </a:ext>
                </a:extLst>
              </a:tr>
              <a:tr h="585083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 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 dirty="0">
                          <a:effectLst/>
                        </a:rPr>
                        <a:t>Kirje</a:t>
                      </a:r>
                      <a:endParaRPr lang="et-EE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Eelarve 2024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311602089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 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PÕHITEGEVUSE TULUD KOKKU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22 178 625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80137598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30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Maksutulud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11 006 000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574236276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3000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Füüsilise isiku tulumaks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kern="0" dirty="0">
                          <a:effectLst/>
                        </a:rPr>
                        <a:t>10 710 000</a:t>
                      </a:r>
                      <a:endParaRPr lang="et-EE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9193030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3030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Maamaks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kern="0" dirty="0">
                          <a:effectLst/>
                        </a:rPr>
                        <a:t>295 000</a:t>
                      </a:r>
                      <a:endParaRPr lang="et-EE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35500369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3045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Teede ja tänavate sulgemise maks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kern="0" dirty="0">
                          <a:effectLst/>
                        </a:rPr>
                        <a:t>1 000</a:t>
                      </a:r>
                      <a:endParaRPr lang="et-EE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377042496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32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Tulud kaupade ja teenuste müügist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1 414 368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923549471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 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Saadavad toetused tegevuskuludeks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9 663 257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033068612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35200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Tasandusfond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3 143 782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779570135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35201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Toetusfond 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5 683 635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32213171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3500, 352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Muud saadud toetused tegevuskuludeks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835 840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121525048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 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Muud tegevustulud 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95 000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78067816"/>
                  </a:ext>
                </a:extLst>
              </a:tr>
              <a:tr h="343886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38250, 38251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Kaevandamisõiguse tasu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45 000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197296003"/>
                  </a:ext>
                </a:extLst>
              </a:tr>
              <a:tr h="2388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3880, 3888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Muud tegevustulud 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50 000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532724328"/>
                  </a:ext>
                </a:extLst>
              </a:tr>
            </a:tbl>
          </a:graphicData>
        </a:graphic>
      </p:graphicFrame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11F1CF96-1314-ABA1-57B3-7326F59A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750C7851-15E7-E57F-6CAE-CBBCF9238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5A4E40C9-E5BC-18F3-43B4-B40FCAFE7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2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385122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4876D0D3-60BA-471A-F724-23A9C3C49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sz="3600" kern="0" dirty="0">
                <a:effectLst/>
              </a:rPr>
              <a:t>PÕHITEGEVUSE KULUD KOKKU</a:t>
            </a:r>
            <a:br>
              <a:rPr lang="et-EE" sz="36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t-EE" dirty="0"/>
          </a:p>
        </p:txBody>
      </p:sp>
      <p:graphicFrame>
        <p:nvGraphicFramePr>
          <p:cNvPr id="7" name="Sisu kohatäide 6">
            <a:extLst>
              <a:ext uri="{FF2B5EF4-FFF2-40B4-BE49-F238E27FC236}">
                <a16:creationId xmlns:a16="http://schemas.microsoft.com/office/drawing/2014/main" id="{FD79E6A6-BA2D-DE00-AEFE-D8043278AD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6562299"/>
              </p:ext>
            </p:extLst>
          </p:nvPr>
        </p:nvGraphicFramePr>
        <p:xfrm>
          <a:off x="1006679" y="1930400"/>
          <a:ext cx="8571533" cy="34852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3145">
                  <a:extLst>
                    <a:ext uri="{9D8B030D-6E8A-4147-A177-3AD203B41FA5}">
                      <a16:colId xmlns:a16="http://schemas.microsoft.com/office/drawing/2014/main" val="585543024"/>
                    </a:ext>
                  </a:extLst>
                </a:gridCol>
                <a:gridCol w="5235585">
                  <a:extLst>
                    <a:ext uri="{9D8B030D-6E8A-4147-A177-3AD203B41FA5}">
                      <a16:colId xmlns:a16="http://schemas.microsoft.com/office/drawing/2014/main" val="149443251"/>
                    </a:ext>
                  </a:extLst>
                </a:gridCol>
                <a:gridCol w="1922803">
                  <a:extLst>
                    <a:ext uri="{9D8B030D-6E8A-4147-A177-3AD203B41FA5}">
                      <a16:colId xmlns:a16="http://schemas.microsoft.com/office/drawing/2014/main" val="70745489"/>
                    </a:ext>
                  </a:extLst>
                </a:gridCol>
              </a:tblGrid>
              <a:tr h="701187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 dirty="0">
                          <a:effectLst/>
                        </a:rPr>
                        <a:t> </a:t>
                      </a:r>
                      <a:endParaRPr lang="et-EE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 dirty="0">
                          <a:effectLst/>
                        </a:rPr>
                        <a:t>Kirje</a:t>
                      </a:r>
                      <a:endParaRPr lang="et-EE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Eelarve 2024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571976649"/>
                  </a:ext>
                </a:extLst>
              </a:tr>
              <a:tr h="28619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 dirty="0">
                          <a:effectLst/>
                        </a:rPr>
                        <a:t> </a:t>
                      </a:r>
                      <a:endParaRPr lang="et-EE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 dirty="0">
                          <a:effectLst/>
                        </a:rPr>
                        <a:t>PÕHITEGEVUSE KULUD KOKKU</a:t>
                      </a:r>
                      <a:endParaRPr lang="et-EE" sz="14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600" kern="0" dirty="0">
                          <a:effectLst/>
                        </a:rPr>
                        <a:t>-20 155 017</a:t>
                      </a:r>
                      <a:endParaRPr lang="et-EE" sz="16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782698501"/>
                  </a:ext>
                </a:extLst>
              </a:tr>
              <a:tr h="28619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 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Antud toetused tegevuskuludeks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-1 818 992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170463914"/>
                  </a:ext>
                </a:extLst>
              </a:tr>
              <a:tr h="494423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413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Sotsiaalabitoetused ja muud toetused füüsilistele isikutele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-1 658 629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129423638"/>
                  </a:ext>
                </a:extLst>
              </a:tr>
              <a:tr h="28619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4500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Sihtotstarbelised toetused tegevuskuludeks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-109 000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47570783"/>
                  </a:ext>
                </a:extLst>
              </a:tr>
              <a:tr h="28619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452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Mittesihtotstarbelised toetused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-51 363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676630136"/>
                  </a:ext>
                </a:extLst>
              </a:tr>
              <a:tr h="28619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 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Muud tegevuskulud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-18 336 025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15291042"/>
                  </a:ext>
                </a:extLst>
              </a:tr>
              <a:tr h="28619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50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Tööjõukulud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-12 412 269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40951255"/>
                  </a:ext>
                </a:extLst>
              </a:tr>
              <a:tr h="28619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55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Majandamiskulud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-5 843 356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05261167"/>
                  </a:ext>
                </a:extLst>
              </a:tr>
              <a:tr h="28619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60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kern="0">
                          <a:effectLst/>
                        </a:rPr>
                        <a:t>Muud kulud</a:t>
                      </a:r>
                      <a:endParaRPr lang="et-EE" sz="14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-80 400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575753996"/>
                  </a:ext>
                </a:extLst>
              </a:tr>
            </a:tbl>
          </a:graphicData>
        </a:graphic>
      </p:graphicFrame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25DDC93A-92FC-1658-66E0-34C62879E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9BE264CE-E329-1753-3074-312B8EA1B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Tapa Vallavalitsus | </a:t>
            </a:r>
            <a:r>
              <a:rPr lang="fi-FI" dirty="0" err="1"/>
              <a:t>Pikk</a:t>
            </a:r>
            <a:r>
              <a:rPr lang="fi-FI" dirty="0"/>
              <a:t> 15, Tapa | 322 9650 | vallavalitsus@tapa.ee | www.tapa.ee</a:t>
            </a:r>
            <a:endParaRPr lang="et-EE" dirty="0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2636DB48-86F0-E597-63C0-51A94FFE2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3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720768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91C70BA4-C238-7AD6-3BD4-9DC4621FF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Tapa valla 2024. aasta eelarve</a:t>
            </a:r>
          </a:p>
        </p:txBody>
      </p:sp>
      <p:graphicFrame>
        <p:nvGraphicFramePr>
          <p:cNvPr id="7" name="Sisu kohatäide 6">
            <a:extLst>
              <a:ext uri="{FF2B5EF4-FFF2-40B4-BE49-F238E27FC236}">
                <a16:creationId xmlns:a16="http://schemas.microsoft.com/office/drawing/2014/main" id="{10AC1723-DAC6-A371-84A8-25BA08FE07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0008841"/>
              </p:ext>
            </p:extLst>
          </p:nvPr>
        </p:nvGraphicFramePr>
        <p:xfrm>
          <a:off x="1006679" y="1526796"/>
          <a:ext cx="8571534" cy="40646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3145">
                  <a:extLst>
                    <a:ext uri="{9D8B030D-6E8A-4147-A177-3AD203B41FA5}">
                      <a16:colId xmlns:a16="http://schemas.microsoft.com/office/drawing/2014/main" val="3852354022"/>
                    </a:ext>
                  </a:extLst>
                </a:gridCol>
                <a:gridCol w="5235586">
                  <a:extLst>
                    <a:ext uri="{9D8B030D-6E8A-4147-A177-3AD203B41FA5}">
                      <a16:colId xmlns:a16="http://schemas.microsoft.com/office/drawing/2014/main" val="4025801670"/>
                    </a:ext>
                  </a:extLst>
                </a:gridCol>
                <a:gridCol w="1922803">
                  <a:extLst>
                    <a:ext uri="{9D8B030D-6E8A-4147-A177-3AD203B41FA5}">
                      <a16:colId xmlns:a16="http://schemas.microsoft.com/office/drawing/2014/main" val="1497241704"/>
                    </a:ext>
                  </a:extLst>
                </a:gridCol>
              </a:tblGrid>
              <a:tr h="463004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 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Kirje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Eelarve 2024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3115056777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 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PÕHITEGEVUSE TULUD KOKKU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22 178 625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3010306374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 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PÕHITEGEVUSE KULUD KOKKU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-20 155 017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2759493659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 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PÕHITEGEVUSE TULEM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2 023 608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1354508849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b="1" kern="0">
                          <a:effectLst/>
                        </a:rPr>
                        <a:t> </a:t>
                      </a:r>
                      <a:endParaRPr lang="et-EE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b="1" kern="0">
                          <a:effectLst/>
                        </a:rPr>
                        <a:t>INVESTEERIMISTEGEVUS KOKKU</a:t>
                      </a:r>
                      <a:endParaRPr lang="et-EE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b="1" kern="0" dirty="0">
                          <a:effectLst/>
                        </a:rPr>
                        <a:t>-1 048 106</a:t>
                      </a:r>
                      <a:endParaRPr lang="et-EE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869511120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381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Põhivara müük (+)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200 000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3675054703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15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Põhivara soetus (-)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-895 155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4235100735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3502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Põhivara soetuseks saadav sihtfinantseerimine(+) 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85 940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2091083015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4502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Põhivara soetuseks antav sihtfinantseerimine(-)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-40 000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2380909705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1532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Tagasilaekuvad laenud (+)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0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2901077995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655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Finantstulud (+)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6 500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1437180969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650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Finantstkulud (-)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-405 391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796501141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 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400" b="1" kern="0">
                          <a:effectLst/>
                        </a:rPr>
                        <a:t>EELARVE TULEM (ÜLEJÄÄK (+) / PUUDUJÄÄK (-))</a:t>
                      </a:r>
                      <a:endParaRPr lang="et-EE" sz="14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400" b="1" kern="0" dirty="0">
                          <a:effectLst/>
                        </a:rPr>
                        <a:t>975 502</a:t>
                      </a:r>
                      <a:endParaRPr lang="et-EE" sz="14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1391199066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b="1" kern="0">
                          <a:effectLst/>
                        </a:rPr>
                        <a:t> </a:t>
                      </a:r>
                      <a:endParaRPr lang="et-EE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b="1" kern="0">
                          <a:effectLst/>
                        </a:rPr>
                        <a:t>FINANTSEERIMISTEGEVUS</a:t>
                      </a:r>
                      <a:endParaRPr lang="et-EE" sz="1200" b="1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b="1" kern="0" dirty="0">
                          <a:effectLst/>
                        </a:rPr>
                        <a:t>-1 022 296</a:t>
                      </a:r>
                      <a:endParaRPr lang="et-EE" sz="1200" b="1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1044518754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2585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Kohustuste võtmine (+)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400 000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2978309784"/>
                  </a:ext>
                </a:extLst>
              </a:tr>
              <a:tr h="188982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2586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Kohustuste tasumine (-)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-1 422 296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3065021622"/>
                  </a:ext>
                </a:extLst>
              </a:tr>
              <a:tr h="406309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100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LIKVIIDSETE VARADE MUUTUS (+ suurenemine, - vähenemine)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-374 930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3668097026"/>
                  </a:ext>
                </a:extLst>
              </a:tr>
              <a:tr h="311820"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 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800"/>
                        </a:spcAft>
                      </a:pPr>
                      <a:r>
                        <a:rPr lang="et-EE" sz="1200" kern="0">
                          <a:effectLst/>
                        </a:rPr>
                        <a:t>NÕUETE JA KOHUSTISTE SALDODE MUUTUS (tekkepõhise e/a korral) (+/-)</a:t>
                      </a:r>
                      <a:endParaRPr lang="et-EE" sz="1200" kern="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t-EE" sz="1200" kern="0" dirty="0">
                          <a:effectLst/>
                        </a:rPr>
                        <a:t>-328 136</a:t>
                      </a:r>
                      <a:endParaRPr lang="et-EE" sz="1200" kern="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704" marR="40704" marT="0" marB="0" anchor="b"/>
                </a:tc>
                <a:extLst>
                  <a:ext uri="{0D108BD9-81ED-4DB2-BD59-A6C34878D82A}">
                    <a16:rowId xmlns:a16="http://schemas.microsoft.com/office/drawing/2014/main" val="605964691"/>
                  </a:ext>
                </a:extLst>
              </a:tr>
            </a:tbl>
          </a:graphicData>
        </a:graphic>
      </p:graphicFrame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80A266A8-18FB-B14A-9047-77B14F752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7AAA-A756-48A6-867E-3DEB86414DD4}" type="datetime1">
              <a:rPr lang="et-EE" smtClean="0"/>
              <a:t>21.12.2023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FB977DA5-9014-25E3-3896-FF85488AD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Tapa Vallavalitsus | Pikk 15, Tapa | 322 9650 | vallavalitsus@tapa.ee | www.tapa.ee</a:t>
            </a:r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CECD609A-1749-FB8F-5C1F-0681DCBFB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D2D8F-F5A0-48B9-82D4-5E59CC4642C5}" type="slidenum">
              <a:rPr lang="et-EE" smtClean="0"/>
              <a:t>4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223554224"/>
      </p:ext>
    </p:extLst>
  </p:cSld>
  <p:clrMapOvr>
    <a:masterClrMapping/>
  </p:clrMapOvr>
</p:sld>
</file>

<file path=ppt/theme/theme1.xml><?xml version="1.0" encoding="utf-8"?>
<a:theme xmlns:a="http://schemas.openxmlformats.org/drawingml/2006/main" name="Fassett">
  <a:themeElements>
    <a:clrScheme name="Sinin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sset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set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paVV_v4.potx" id="{6ED80967-62B3-43C1-8578-B2B48B4B0AE4}" vid="{A9A7F58F-0184-40AB-9EB7-9E889FFD11F5}"/>
    </a:ext>
  </a:extLst>
</a:theme>
</file>

<file path=ppt/theme/theme2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TapaVV esitluspõhi_final</Template>
  <TotalTime>106</TotalTime>
  <Words>418</Words>
  <Application>Microsoft Office PowerPoint</Application>
  <PresentationFormat>Laiekraan</PresentationFormat>
  <Paragraphs>142</Paragraphs>
  <Slides>4</Slides>
  <Notes>0</Notes>
  <HiddenSlides>0</HiddenSlides>
  <MMClips>0</MMClips>
  <ScaleCrop>false</ScaleCrop>
  <HeadingPairs>
    <vt:vector size="6" baseType="variant">
      <vt:variant>
        <vt:lpstr>Kasutatud fondid</vt:lpstr>
      </vt:variant>
      <vt:variant>
        <vt:i4>6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4</vt:i4>
      </vt:variant>
    </vt:vector>
  </HeadingPairs>
  <TitlesOfParts>
    <vt:vector size="11" baseType="lpstr">
      <vt:lpstr>Arial</vt:lpstr>
      <vt:lpstr>Calibri</vt:lpstr>
      <vt:lpstr>Georgia</vt:lpstr>
      <vt:lpstr>Times New Roman</vt:lpstr>
      <vt:lpstr>Trebuchet MS</vt:lpstr>
      <vt:lpstr>Wingdings 3</vt:lpstr>
      <vt:lpstr>Fassett</vt:lpstr>
      <vt:lpstr>Tapa Vallavolikogu  33. istung</vt:lpstr>
      <vt:lpstr>PÕHITEGEVUSE TULUD KOKKU </vt:lpstr>
      <vt:lpstr>PÕHITEGEVUSE KULUD KOKKU </vt:lpstr>
      <vt:lpstr>Tapa valla 2024. aasta eelarve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Kriisivalmidus Detsember 2022</dc:title>
  <dc:creator>Valdo Helmelaid</dc:creator>
  <cp:lastModifiedBy>Helen Ruberg</cp:lastModifiedBy>
  <cp:revision>28</cp:revision>
  <dcterms:created xsi:type="dcterms:W3CDTF">2022-12-12T12:53:13Z</dcterms:created>
  <dcterms:modified xsi:type="dcterms:W3CDTF">2023-12-21T12:42:20Z</dcterms:modified>
</cp:coreProperties>
</file>